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1" r:id="rId2"/>
    <p:sldId id="555" r:id="rId3"/>
    <p:sldId id="257" r:id="rId4"/>
    <p:sldId id="258" r:id="rId5"/>
    <p:sldId id="297" r:id="rId6"/>
    <p:sldId id="296" r:id="rId7"/>
    <p:sldId id="298" r:id="rId8"/>
    <p:sldId id="540" r:id="rId9"/>
    <p:sldId id="550" r:id="rId10"/>
    <p:sldId id="325" r:id="rId11"/>
    <p:sldId id="326" r:id="rId12"/>
    <p:sldId id="327" r:id="rId13"/>
    <p:sldId id="329" r:id="rId14"/>
    <p:sldId id="333" r:id="rId15"/>
    <p:sldId id="334" r:id="rId16"/>
    <p:sldId id="335" r:id="rId17"/>
    <p:sldId id="338" r:id="rId18"/>
    <p:sldId id="355" r:id="rId19"/>
    <p:sldId id="356" r:id="rId20"/>
    <p:sldId id="357" r:id="rId21"/>
    <p:sldId id="359" r:id="rId22"/>
    <p:sldId id="360" r:id="rId23"/>
    <p:sldId id="363" r:id="rId24"/>
    <p:sldId id="367" r:id="rId25"/>
    <p:sldId id="368" r:id="rId26"/>
    <p:sldId id="369" r:id="rId27"/>
    <p:sldId id="371" r:id="rId28"/>
    <p:sldId id="370" r:id="rId29"/>
    <p:sldId id="372" r:id="rId30"/>
    <p:sldId id="373" r:id="rId31"/>
    <p:sldId id="378" r:id="rId32"/>
    <p:sldId id="379" r:id="rId33"/>
    <p:sldId id="380" r:id="rId34"/>
    <p:sldId id="554" r:id="rId35"/>
    <p:sldId id="448" r:id="rId36"/>
    <p:sldId id="381" r:id="rId37"/>
    <p:sldId id="382" r:id="rId38"/>
    <p:sldId id="383" r:id="rId39"/>
    <p:sldId id="450" r:id="rId40"/>
    <p:sldId id="388" r:id="rId41"/>
    <p:sldId id="390" r:id="rId42"/>
    <p:sldId id="441" r:id="rId43"/>
    <p:sldId id="527" r:id="rId44"/>
    <p:sldId id="556" r:id="rId45"/>
    <p:sldId id="54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982" autoAdjust="0"/>
  </p:normalViewPr>
  <p:slideViewPr>
    <p:cSldViewPr>
      <p:cViewPr varScale="1">
        <p:scale>
          <a:sx n="67" d="100"/>
          <a:sy n="67" d="100"/>
        </p:scale>
        <p:origin x="-1398" y="-90"/>
      </p:cViewPr>
      <p:guideLst>
        <p:guide orient="horz" pos="2160"/>
        <p:guide pos="2880"/>
      </p:guideLst>
    </p:cSldViewPr>
  </p:slideViewPr>
  <p:notesTextViewPr>
    <p:cViewPr>
      <p:scale>
        <a:sx n="1" d="1"/>
        <a:sy n="1" d="1"/>
      </p:scale>
      <p:origin x="0" y="0"/>
    </p:cViewPr>
  </p:notesTextViewPr>
  <p:sorterViewPr>
    <p:cViewPr>
      <p:scale>
        <a:sx n="100" d="100"/>
        <a:sy n="100" d="100"/>
      </p:scale>
      <p:origin x="0" y="448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DA74B-BDAE-4D9F-8853-9D997C4DAF57}" type="datetimeFigureOut">
              <a:rPr lang="en-IN" smtClean="0"/>
              <a:pPr/>
              <a:t>16/02/2023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DB128-6CF7-4060-9FA0-CECB045CDBB4}" type="slidenum">
              <a:rPr lang="en-IN" smtClean="0"/>
              <a:pPr/>
              <a:t>‹#›</a:t>
            </a:fld>
            <a:endParaRPr lang="en-IN"/>
          </a:p>
        </p:txBody>
      </p:sp>
    </p:spTree>
    <p:extLst>
      <p:ext uri="{BB962C8B-B14F-4D97-AF65-F5344CB8AC3E}">
        <p14:creationId xmlns:p14="http://schemas.microsoft.com/office/powerpoint/2010/main" xmlns="" val="300245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CD760F2-052E-43B3-B341-072D8FC77988}"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32082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D8313F-5FE4-4DE3-B1D2-143E4075C6FE}"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120757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FB0C84-6711-48BD-9E56-7F6C55E736DC}"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4263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82C811-FA47-4565-A744-E9DE423E9739}"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175941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A4FCE-93D8-4297-867F-92675F008BBB}"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36155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622A062-E0FF-4E38-836D-60B3822503F7}"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45821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11D4665-2DD0-448F-A9DF-95E6701775F5}"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224469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3FBD7FB-C663-4F75-BA71-02C8E60E9E54}" type="datetime1">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06252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54E35-0935-46C1-A897-2EA570F70092}" type="datetime1">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234101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D6432-46FD-4399-BDCA-DE179CB00DB1}"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259701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3F9B4-3DBB-4F28-AC6D-A73C012F6238}"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361479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D2137-4362-4F1F-B1CC-A6434A617C97}" type="datetime1">
              <a:rPr lang="en-IN" smtClean="0"/>
              <a:pPr/>
              <a:t>16/02/2023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7502D-4500-4161-A94F-C02DC09608B1}" type="slidenum">
              <a:rPr lang="en-IN" smtClean="0"/>
              <a:pPr/>
              <a:t>‹#›</a:t>
            </a:fld>
            <a:endParaRPr lang="en-IN"/>
          </a:p>
        </p:txBody>
      </p:sp>
    </p:spTree>
    <p:extLst>
      <p:ext uri="{BB962C8B-B14F-4D97-AF65-F5344CB8AC3E}">
        <p14:creationId xmlns:p14="http://schemas.microsoft.com/office/powerpoint/2010/main" xmlns="" val="262544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496"/>
            <a:ext cx="7772400" cy="1184273"/>
          </a:xfrm>
          <a:solidFill>
            <a:schemeClr val="accent5">
              <a:lumMod val="40000"/>
              <a:lumOff val="60000"/>
            </a:schemeClr>
          </a:solidFill>
          <a:ln>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r>
              <a:rPr lang="en-IN" sz="4000" b="1" dirty="0" smtClean="0">
                <a:solidFill>
                  <a:srgbClr val="002060"/>
                </a:solidFill>
              </a:rPr>
              <a:t>GINGIVAL ENLARGEMENT</a:t>
            </a:r>
            <a:endParaRPr lang="en-IN" sz="4000" b="1" dirty="0">
              <a:solidFill>
                <a:srgbClr val="00206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1</a:t>
            </a:fld>
            <a:endParaRPr lang="en-IN"/>
          </a:p>
        </p:txBody>
      </p:sp>
      <p:sp>
        <p:nvSpPr>
          <p:cNvPr id="5" name="Subtitle 4"/>
          <p:cNvSpPr>
            <a:spLocks noGrp="1"/>
          </p:cNvSpPr>
          <p:nvPr>
            <p:ph type="subTitle" idx="1"/>
          </p:nvPr>
        </p:nvSpPr>
        <p:spPr>
          <a:xfrm>
            <a:off x="5332040" y="4653136"/>
            <a:ext cx="3632448" cy="1752600"/>
          </a:xfrm>
          <a:solidFill>
            <a:schemeClr val="accent1">
              <a:lumMod val="60000"/>
              <a:lumOff val="40000"/>
            </a:schemeClr>
          </a:solidFill>
        </p:spPr>
        <p:txBody>
          <a:bodyPr>
            <a:normAutofit fontScale="92500"/>
          </a:bodyPr>
          <a:lstStyle/>
          <a:p>
            <a:pPr algn="r"/>
            <a:r>
              <a:rPr lang="en-IN" sz="2800" i="1" dirty="0" smtClean="0">
                <a:solidFill>
                  <a:srgbClr val="0070C0"/>
                </a:solidFill>
              </a:rPr>
              <a:t>Dr PUSHPENDRA YADAV</a:t>
            </a:r>
          </a:p>
          <a:p>
            <a:pPr algn="r"/>
            <a:r>
              <a:rPr lang="en-IN" sz="2800" i="1" dirty="0" smtClean="0">
                <a:solidFill>
                  <a:srgbClr val="0070C0"/>
                </a:solidFill>
              </a:rPr>
              <a:t>Senior Lecturer</a:t>
            </a:r>
          </a:p>
          <a:p>
            <a:pPr algn="r"/>
            <a:r>
              <a:rPr lang="en-IN" sz="2800" i="1" dirty="0" err="1" smtClean="0">
                <a:solidFill>
                  <a:srgbClr val="0070C0"/>
                </a:solidFill>
              </a:rPr>
              <a:t>Dept</a:t>
            </a:r>
            <a:r>
              <a:rPr lang="en-IN" sz="2800" i="1" dirty="0" smtClean="0">
                <a:solidFill>
                  <a:srgbClr val="0070C0"/>
                </a:solidFill>
              </a:rPr>
              <a:t> of Periodontology</a:t>
            </a:r>
            <a:endParaRPr lang="en-IN" sz="2800" i="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32139">
            <a:off x="847569" y="4380057"/>
            <a:ext cx="3463815" cy="2078289"/>
          </a:xfrm>
          <a:prstGeom prst="rect">
            <a:avLst/>
          </a:prstGeom>
          <a:ln>
            <a:noFill/>
          </a:ln>
          <a:effectLst>
            <a:softEdge rad="112500"/>
          </a:effectLst>
        </p:spPr>
      </p:pic>
      <p:sp>
        <p:nvSpPr>
          <p:cNvPr id="6" name="Rectangle 5"/>
          <p:cNvSpPr/>
          <p:nvPr/>
        </p:nvSpPr>
        <p:spPr>
          <a:xfrm>
            <a:off x="214282" y="285728"/>
            <a:ext cx="871543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u="sng" dirty="0" smtClean="0">
                <a:solidFill>
                  <a:schemeClr val="tx1"/>
                </a:solidFill>
                <a:latin typeface="Elephant" pitchFamily="18" charset="0"/>
              </a:rPr>
              <a:t>RUNGTA COLLEGE OF DENTAL SCIENCES AND RESEARCH,BHILAI</a:t>
            </a:r>
            <a:endParaRPr lang="en-IN" sz="2000" b="1" dirty="0">
              <a:solidFill>
                <a:schemeClr val="tx1"/>
              </a:solidFill>
              <a:latin typeface="Elephant" pitchFamily="18" charset="0"/>
            </a:endParaRPr>
          </a:p>
        </p:txBody>
      </p:sp>
      <p:pic>
        <p:nvPicPr>
          <p:cNvPr id="7" name="Picture 6" descr="rungta logo">
            <a:extLst>
              <a:ext uri="{FF2B5EF4-FFF2-40B4-BE49-F238E27FC236}">
                <a16:creationId xmlns:a16="http://schemas.microsoft.com/office/drawing/2014/main" xmlns="" id="{56151898-4EE9-EF39-FD6C-881639E96B4D}"/>
              </a:ext>
            </a:extLst>
          </p:cNvPr>
          <p:cNvPicPr/>
          <p:nvPr/>
        </p:nvPicPr>
        <p:blipFill>
          <a:blip r:embed="rId4" cstate="print"/>
          <a:srcRect/>
          <a:stretch>
            <a:fillRect/>
          </a:stretch>
        </p:blipFill>
        <p:spPr bwMode="auto">
          <a:xfrm>
            <a:off x="3929058" y="1285860"/>
            <a:ext cx="1512168" cy="1233699"/>
          </a:xfrm>
          <a:prstGeom prst="rect">
            <a:avLst/>
          </a:prstGeom>
          <a:noFill/>
          <a:ln w="9525">
            <a:noFill/>
            <a:miter lim="800000"/>
            <a:headEnd/>
            <a:tailEnd/>
          </a:ln>
        </p:spPr>
      </p:pic>
    </p:spTree>
    <p:extLst>
      <p:ext uri="{BB962C8B-B14F-4D97-AF65-F5344CB8AC3E}">
        <p14:creationId xmlns:p14="http://schemas.microsoft.com/office/powerpoint/2010/main" xmlns="" val="359165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IN" b="1" dirty="0" smtClean="0">
                <a:solidFill>
                  <a:srgbClr val="7030A0"/>
                </a:solidFill>
              </a:rPr>
              <a:t>IMMUNOSUPPRESSANT (CYCLOSPORIN)</a:t>
            </a:r>
            <a:endParaRPr lang="en-IN" b="1" dirty="0">
              <a:solidFill>
                <a:srgbClr val="7030A0"/>
              </a:solidFill>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10</a:t>
            </a:fld>
            <a:endParaRPr lang="en-IN"/>
          </a:p>
        </p:txBody>
      </p:sp>
    </p:spTree>
    <p:extLst>
      <p:ext uri="{BB962C8B-B14F-4D97-AF65-F5344CB8AC3E}">
        <p14:creationId xmlns:p14="http://schemas.microsoft.com/office/powerpoint/2010/main" xmlns="" val="1686210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IN" sz="2400" b="1" dirty="0" smtClean="0"/>
              <a:t> </a:t>
            </a:r>
            <a:r>
              <a:rPr lang="en-US" sz="2400" b="1" dirty="0"/>
              <a:t>Cyclosporine is a potent immunosuppressive agent used to prevent organ transplant rejection and to treat several diseases of autoimmune origin. </a:t>
            </a:r>
            <a:endParaRPr lang="en-US" sz="2400" b="1" dirty="0">
              <a:solidFill>
                <a:srgbClr val="FF0000"/>
              </a:solidFill>
            </a:endParaRPr>
          </a:p>
          <a:p>
            <a:pPr algn="just">
              <a:lnSpc>
                <a:spcPct val="150000"/>
              </a:lnSpc>
              <a:buFont typeface="Wingdings" pitchFamily="2" charset="2"/>
              <a:buChar char="Ø"/>
            </a:pPr>
            <a:r>
              <a:rPr lang="en-US" sz="2400" b="1" dirty="0"/>
              <a:t>Its exact mechanism of action is not well known but it appears to selectively and reversibly inhibit helper T cells which play a role in cellular and </a:t>
            </a:r>
            <a:r>
              <a:rPr lang="en-US" sz="2400" b="1" dirty="0" err="1"/>
              <a:t>humoral</a:t>
            </a:r>
            <a:r>
              <a:rPr lang="en-US" sz="2400" b="1" dirty="0"/>
              <a:t> immune responses</a:t>
            </a:r>
            <a:r>
              <a:rPr lang="en-US" sz="2400" b="1" dirty="0" smtClean="0"/>
              <a:t>.</a:t>
            </a:r>
            <a:endParaRPr lang="en-US" sz="2400" b="1" dirty="0"/>
          </a:p>
          <a:p>
            <a:pPr algn="just">
              <a:lnSpc>
                <a:spcPct val="150000"/>
              </a:lnSpc>
              <a:buFont typeface="Wingdings" pitchFamily="2" charset="2"/>
              <a:buChar char="Ø"/>
            </a:pPr>
            <a:r>
              <a:rPr lang="en-US" sz="2400" b="1" dirty="0"/>
              <a:t>Cyclosporine </a:t>
            </a:r>
            <a:r>
              <a:rPr lang="en-US" sz="2400" b="1" dirty="0" smtClean="0"/>
              <a:t>A, (</a:t>
            </a:r>
            <a:r>
              <a:rPr lang="en-US" sz="2400" b="1" dirty="0" err="1" smtClean="0"/>
              <a:t>Sandimmuneis</a:t>
            </a:r>
            <a:r>
              <a:rPr lang="en-US" sz="2400" b="1" dirty="0" smtClean="0"/>
              <a:t>, </a:t>
            </a:r>
            <a:r>
              <a:rPr lang="en-US" sz="2400" b="1" dirty="0" err="1" smtClean="0"/>
              <a:t>Neoral</a:t>
            </a:r>
            <a:r>
              <a:rPr lang="en-US" sz="2400" b="1" dirty="0"/>
              <a:t>) administered intravenously or by mouth and dosages greater than 500 mg/day have been reported to induce gingival </a:t>
            </a:r>
            <a:r>
              <a:rPr lang="en-US" sz="2400" b="1" dirty="0" smtClean="0"/>
              <a:t>overgrowth.</a:t>
            </a:r>
            <a:endParaRPr lang="en-US" sz="2400" b="1" dirty="0">
              <a:solidFill>
                <a:srgbClr val="FF0000"/>
              </a:solidFill>
            </a:endParaRPr>
          </a:p>
          <a:p>
            <a:pPr algn="just">
              <a:lnSpc>
                <a:spcPct val="150000"/>
              </a:lnSpc>
              <a:buFont typeface="Wingdings" pitchFamily="2" charset="2"/>
              <a:buChar char="Ø"/>
            </a:pPr>
            <a:endParaRPr lang="en-IN" sz="2400" b="1" dirty="0"/>
          </a:p>
        </p:txBody>
      </p:sp>
      <p:sp>
        <p:nvSpPr>
          <p:cNvPr id="2" name="Slide Number Placeholder 1"/>
          <p:cNvSpPr>
            <a:spLocks noGrp="1"/>
          </p:cNvSpPr>
          <p:nvPr>
            <p:ph type="sldNum" sz="quarter" idx="12"/>
          </p:nvPr>
        </p:nvSpPr>
        <p:spPr/>
        <p:txBody>
          <a:bodyPr/>
          <a:lstStyle/>
          <a:p>
            <a:fld id="{1FF7502D-4500-4161-A94F-C02DC09608B1}" type="slidenum">
              <a:rPr lang="en-IN" smtClean="0"/>
              <a:pPr/>
              <a:t>11</a:t>
            </a:fld>
            <a:endParaRPr lang="en-IN"/>
          </a:p>
        </p:txBody>
      </p:sp>
    </p:spTree>
    <p:extLst>
      <p:ext uri="{BB962C8B-B14F-4D97-AF65-F5344CB8AC3E}">
        <p14:creationId xmlns:p14="http://schemas.microsoft.com/office/powerpoint/2010/main" xmlns="" val="247386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60640"/>
          </a:xfrm>
          <a:solidFill>
            <a:schemeClr val="accent5">
              <a:lumMod val="40000"/>
              <a:lumOff val="60000"/>
              <a:alpha val="70000"/>
            </a:schemeClr>
          </a:solidFill>
        </p:spPr>
        <p:txBody>
          <a:bodyPr>
            <a:normAutofit/>
          </a:bodyPr>
          <a:lstStyle/>
          <a:p>
            <a:pPr algn="just">
              <a:lnSpc>
                <a:spcPct val="150000"/>
              </a:lnSpc>
            </a:pPr>
            <a:r>
              <a:rPr lang="en-US" sz="2400" b="1" dirty="0" smtClean="0"/>
              <a:t>Growth </a:t>
            </a:r>
            <a:r>
              <a:rPr lang="en-US" sz="2400" b="1" dirty="0"/>
              <a:t>starts in the papillae – anterior facial areas &amp; tissue is pink, dense, </a:t>
            </a:r>
            <a:r>
              <a:rPr lang="en-US" sz="2400" b="1" dirty="0" err="1"/>
              <a:t>reselient</a:t>
            </a:r>
            <a:r>
              <a:rPr lang="en-US" sz="2400" b="1" dirty="0"/>
              <a:t> and little bleeding </a:t>
            </a:r>
            <a:r>
              <a:rPr lang="en-US" sz="2400" b="1" dirty="0" smtClean="0"/>
              <a:t>tendency</a:t>
            </a:r>
            <a:endParaRPr lang="en-IN" sz="2400" b="1" dirty="0" smtClean="0"/>
          </a:p>
          <a:p>
            <a:pPr algn="just">
              <a:lnSpc>
                <a:spcPct val="150000"/>
              </a:lnSpc>
            </a:pPr>
            <a:r>
              <a:rPr lang="en-US" sz="2400" b="1" dirty="0">
                <a:solidFill>
                  <a:srgbClr val="FF0000"/>
                </a:solidFill>
              </a:rPr>
              <a:t>Cyclosporine induced gingival enlargement is more vascularized than the phenytoin </a:t>
            </a:r>
            <a:r>
              <a:rPr lang="en-US" sz="2400" b="1" dirty="0" smtClean="0">
                <a:solidFill>
                  <a:srgbClr val="FF0000"/>
                </a:solidFill>
              </a:rPr>
              <a:t>enlargement</a:t>
            </a:r>
            <a:endParaRPr lang="en-US" sz="2400" b="1" dirty="0">
              <a:solidFill>
                <a:srgbClr val="FF0000"/>
              </a:solidFill>
            </a:endParaRPr>
          </a:p>
          <a:p>
            <a:pPr algn="just">
              <a:lnSpc>
                <a:spcPct val="150000"/>
              </a:lnSpc>
            </a:pPr>
            <a:r>
              <a:rPr lang="en-US" sz="2400" b="1" dirty="0"/>
              <a:t>O</a:t>
            </a:r>
            <a:r>
              <a:rPr lang="en-US" sz="2400" b="1" dirty="0" smtClean="0"/>
              <a:t>ccurs </a:t>
            </a:r>
            <a:r>
              <a:rPr lang="en-US" sz="2400" b="1" dirty="0"/>
              <a:t>in </a:t>
            </a:r>
            <a:endParaRPr lang="en-US" sz="2400" b="1" dirty="0" smtClean="0"/>
          </a:p>
          <a:p>
            <a:pPr lvl="1" algn="just">
              <a:lnSpc>
                <a:spcPct val="150000"/>
              </a:lnSpc>
            </a:pPr>
            <a:r>
              <a:rPr lang="en-US" sz="2000" b="1" dirty="0" smtClean="0"/>
              <a:t>approximately </a:t>
            </a:r>
            <a:r>
              <a:rPr lang="en-US" sz="2000" b="1" dirty="0"/>
              <a:t>30% of patients receiving the drug </a:t>
            </a:r>
          </a:p>
          <a:p>
            <a:pPr lvl="1" algn="just">
              <a:lnSpc>
                <a:spcPct val="150000"/>
              </a:lnSpc>
            </a:pPr>
            <a:r>
              <a:rPr lang="en-US" sz="2000" b="1" dirty="0" smtClean="0"/>
              <a:t>more </a:t>
            </a:r>
            <a:r>
              <a:rPr lang="en-US" sz="2000" b="1" dirty="0"/>
              <a:t>frequent in children and </a:t>
            </a:r>
            <a:endParaRPr lang="en-US" sz="2000" b="1" dirty="0" smtClean="0"/>
          </a:p>
          <a:p>
            <a:pPr lvl="1" algn="just">
              <a:lnSpc>
                <a:spcPct val="150000"/>
              </a:lnSpc>
            </a:pPr>
            <a:r>
              <a:rPr lang="en-US" sz="2000" b="1" dirty="0" smtClean="0"/>
              <a:t>its </a:t>
            </a:r>
            <a:r>
              <a:rPr lang="en-US" sz="2000" b="1" dirty="0"/>
              <a:t>magnitude appears to be related more to the plasma concentration than to patients periodontal status. </a:t>
            </a:r>
            <a:endParaRPr lang="en-US" sz="2000" b="1" dirty="0">
              <a:solidFill>
                <a:srgbClr val="FF0000"/>
              </a:solidFill>
            </a:endParaRPr>
          </a:p>
        </p:txBody>
      </p:sp>
      <p:sp>
        <p:nvSpPr>
          <p:cNvPr id="2" name="Slide Number Placeholder 1"/>
          <p:cNvSpPr>
            <a:spLocks noGrp="1"/>
          </p:cNvSpPr>
          <p:nvPr>
            <p:ph type="sldNum" sz="quarter" idx="12"/>
          </p:nvPr>
        </p:nvSpPr>
        <p:spPr/>
        <p:txBody>
          <a:bodyPr/>
          <a:lstStyle/>
          <a:p>
            <a:fld id="{1FF7502D-4500-4161-A94F-C02DC09608B1}" type="slidenum">
              <a:rPr lang="en-IN" smtClean="0"/>
              <a:pPr/>
              <a:t>12</a:t>
            </a:fld>
            <a:endParaRPr lang="en-IN"/>
          </a:p>
        </p:txBody>
      </p:sp>
    </p:spTree>
    <p:extLst>
      <p:ext uri="{BB962C8B-B14F-4D97-AF65-F5344CB8AC3E}">
        <p14:creationId xmlns:p14="http://schemas.microsoft.com/office/powerpoint/2010/main" xmlns="" val="2819192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222" y="338350"/>
            <a:ext cx="4355529" cy="2950953"/>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3429000"/>
            <a:ext cx="4175353" cy="2780481"/>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FF7502D-4500-4161-A94F-C02DC09608B1}" type="slidenum">
              <a:rPr lang="en-IN" smtClean="0"/>
              <a:pPr/>
              <a:t>13</a:t>
            </a:fld>
            <a:endParaRPr lang="en-IN"/>
          </a:p>
        </p:txBody>
      </p:sp>
    </p:spTree>
    <p:extLst>
      <p:ext uri="{BB962C8B-B14F-4D97-AF65-F5344CB8AC3E}">
        <p14:creationId xmlns:p14="http://schemas.microsoft.com/office/powerpoint/2010/main" xmlns="" val="255670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a:bodyPr>
          <a:lstStyle/>
          <a:p>
            <a:r>
              <a:rPr lang="en-IN" b="1" dirty="0" smtClean="0">
                <a:solidFill>
                  <a:srgbClr val="7030A0"/>
                </a:solidFill>
              </a:rPr>
              <a:t>CALCIUM CHANNEL BLOCKERS</a:t>
            </a:r>
            <a:endParaRPr lang="en-IN" b="1" dirty="0">
              <a:solidFill>
                <a:srgbClr val="7030A0"/>
              </a:solidFill>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14</a:t>
            </a:fld>
            <a:endParaRPr lang="en-IN"/>
          </a:p>
        </p:txBody>
      </p:sp>
    </p:spTree>
    <p:extLst>
      <p:ext uri="{BB962C8B-B14F-4D97-AF65-F5344CB8AC3E}">
        <p14:creationId xmlns:p14="http://schemas.microsoft.com/office/powerpoint/2010/main" xmlns="" val="116868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a:t>Developed for the treatment of cardiovascular conditions such as hypertension, angina pectoris, coronary artery spasms and cardiac </a:t>
            </a:r>
            <a:r>
              <a:rPr lang="en-US" sz="2400" b="1" dirty="0" err="1"/>
              <a:t>arrythmias</a:t>
            </a:r>
            <a:r>
              <a:rPr lang="en-US" sz="2400" b="1" dirty="0"/>
              <a:t>. </a:t>
            </a:r>
          </a:p>
          <a:p>
            <a:pPr algn="just">
              <a:lnSpc>
                <a:spcPct val="150000"/>
              </a:lnSpc>
              <a:buFont typeface="Wingdings" pitchFamily="2" charset="2"/>
              <a:buChar char="Ø"/>
            </a:pPr>
            <a:r>
              <a:rPr lang="en-US" sz="2400" b="1" dirty="0"/>
              <a:t>They inhibit calcium ion influx across the cell membrane of heart and smooth muscle cells, blocking intracellular mobilization of calcium. </a:t>
            </a:r>
          </a:p>
          <a:p>
            <a:pPr algn="just">
              <a:lnSpc>
                <a:spcPct val="150000"/>
              </a:lnSpc>
              <a:buFont typeface="Wingdings" pitchFamily="2" charset="2"/>
              <a:buChar char="Ø"/>
            </a:pPr>
            <a:r>
              <a:rPr lang="en-US" sz="2400" b="1" dirty="0"/>
              <a:t>This induces direct dilation of the coronary arteries and arterioles improving oxygen supply to the heart muscle it also reduces hypertension by dilating the peripheral vasculature.</a:t>
            </a:r>
          </a:p>
          <a:p>
            <a:pPr algn="just">
              <a:lnSpc>
                <a:spcPct val="150000"/>
              </a:lnSpc>
              <a:buFont typeface="Wingdings" pitchFamily="2" charset="2"/>
              <a:buChar char="Ø"/>
            </a:pPr>
            <a:endParaRPr lang="en-US" sz="2400" b="1" dirty="0"/>
          </a:p>
        </p:txBody>
      </p:sp>
      <p:sp>
        <p:nvSpPr>
          <p:cNvPr id="2" name="Slide Number Placeholder 1"/>
          <p:cNvSpPr>
            <a:spLocks noGrp="1"/>
          </p:cNvSpPr>
          <p:nvPr>
            <p:ph type="sldNum" sz="quarter" idx="12"/>
          </p:nvPr>
        </p:nvSpPr>
        <p:spPr/>
        <p:txBody>
          <a:bodyPr/>
          <a:lstStyle/>
          <a:p>
            <a:fld id="{1FF7502D-4500-4161-A94F-C02DC09608B1}" type="slidenum">
              <a:rPr lang="en-IN" smtClean="0"/>
              <a:pPr/>
              <a:t>15</a:t>
            </a:fld>
            <a:endParaRPr lang="en-IN"/>
          </a:p>
        </p:txBody>
      </p:sp>
    </p:spTree>
    <p:extLst>
      <p:ext uri="{BB962C8B-B14F-4D97-AF65-F5344CB8AC3E}">
        <p14:creationId xmlns:p14="http://schemas.microsoft.com/office/powerpoint/2010/main" xmlns="" val="115038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896544"/>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err="1" smtClean="0"/>
              <a:t>Nifedipine</a:t>
            </a:r>
            <a:r>
              <a:rPr lang="en-US" sz="2400" b="1" dirty="0" smtClean="0"/>
              <a:t>….most common…..20</a:t>
            </a:r>
            <a:r>
              <a:rPr lang="en-US" sz="2400" b="1" dirty="0"/>
              <a:t>% of the </a:t>
            </a:r>
            <a:r>
              <a:rPr lang="en-US" sz="2400" b="1" dirty="0" smtClean="0"/>
              <a:t>cases</a:t>
            </a:r>
          </a:p>
          <a:p>
            <a:pPr algn="just">
              <a:lnSpc>
                <a:spcPct val="150000"/>
              </a:lnSpc>
              <a:buFont typeface="Wingdings" pitchFamily="2" charset="2"/>
              <a:buChar char="Ø"/>
            </a:pPr>
            <a:r>
              <a:rPr lang="en-US" sz="2400" b="1" dirty="0" smtClean="0"/>
              <a:t>Other drugs…..</a:t>
            </a:r>
            <a:r>
              <a:rPr lang="en-US" sz="2400" b="1" dirty="0" err="1" smtClean="0"/>
              <a:t>Diltiazem</a:t>
            </a:r>
            <a:r>
              <a:rPr lang="en-US" sz="2400" b="1" dirty="0"/>
              <a:t>,  </a:t>
            </a:r>
            <a:r>
              <a:rPr lang="en-US" sz="2400" b="1" dirty="0" err="1"/>
              <a:t>felodipine</a:t>
            </a:r>
            <a:r>
              <a:rPr lang="en-US" sz="2400" b="1" dirty="0"/>
              <a:t>,  </a:t>
            </a:r>
            <a:r>
              <a:rPr lang="en-US" sz="2400" b="1" dirty="0" err="1"/>
              <a:t>nicardipine</a:t>
            </a:r>
            <a:r>
              <a:rPr lang="en-US" sz="2400" b="1" dirty="0"/>
              <a:t> and </a:t>
            </a:r>
            <a:r>
              <a:rPr lang="en-US" sz="2400" b="1" dirty="0" err="1" smtClean="0"/>
              <a:t>verapamil</a:t>
            </a:r>
            <a:r>
              <a:rPr lang="en-US" sz="2400" b="1" dirty="0" smtClean="0"/>
              <a:t> </a:t>
            </a:r>
            <a:endParaRPr lang="en-US" sz="2400" b="1" dirty="0"/>
          </a:p>
          <a:p>
            <a:pPr algn="just">
              <a:lnSpc>
                <a:spcPct val="150000"/>
              </a:lnSpc>
              <a:buFont typeface="Wingdings" pitchFamily="2" charset="2"/>
              <a:buChar char="Ø"/>
            </a:pPr>
            <a:r>
              <a:rPr lang="en-US" sz="2400" b="1" dirty="0"/>
              <a:t>The first case of </a:t>
            </a:r>
            <a:r>
              <a:rPr lang="en-US" sz="2400" b="1" dirty="0" err="1"/>
              <a:t>nifedipine</a:t>
            </a:r>
            <a:r>
              <a:rPr lang="en-US" sz="2400" b="1" dirty="0"/>
              <a:t> induced gingival </a:t>
            </a:r>
            <a:r>
              <a:rPr lang="en-US" sz="2400" b="1" dirty="0" smtClean="0"/>
              <a:t>overgrowth </a:t>
            </a:r>
            <a:r>
              <a:rPr lang="en-US" sz="2400" b="1" dirty="0"/>
              <a:t>was reported </a:t>
            </a:r>
            <a:r>
              <a:rPr lang="en-US" sz="2400" b="1" dirty="0" smtClean="0"/>
              <a:t>in </a:t>
            </a:r>
            <a:r>
              <a:rPr lang="en-US" sz="2400" b="1" dirty="0"/>
              <a:t>1984. </a:t>
            </a:r>
            <a:endParaRPr lang="en-US" sz="2400" b="1" dirty="0" smtClean="0"/>
          </a:p>
          <a:p>
            <a:pPr algn="just">
              <a:lnSpc>
                <a:spcPct val="150000"/>
              </a:lnSpc>
              <a:buFont typeface="Wingdings" pitchFamily="2" charset="2"/>
              <a:buChar char="Ø"/>
            </a:pPr>
            <a:r>
              <a:rPr lang="en-US" sz="2400" b="1" dirty="0"/>
              <a:t>The exact mechanism </a:t>
            </a:r>
            <a:r>
              <a:rPr lang="en-US" sz="2400" b="1" dirty="0" smtClean="0"/>
              <a:t>……still </a:t>
            </a:r>
            <a:r>
              <a:rPr lang="en-US" sz="2400" b="1" dirty="0"/>
              <a:t>under investigation however several possible hypothesis have been </a:t>
            </a:r>
            <a:r>
              <a:rPr lang="en-US" sz="2400" b="1" dirty="0" smtClean="0"/>
              <a:t>proposed.</a:t>
            </a:r>
            <a:endParaRPr lang="en-US" sz="2400" b="1" dirty="0"/>
          </a:p>
        </p:txBody>
      </p:sp>
      <p:sp>
        <p:nvSpPr>
          <p:cNvPr id="2" name="Slide Number Placeholder 1"/>
          <p:cNvSpPr>
            <a:spLocks noGrp="1"/>
          </p:cNvSpPr>
          <p:nvPr>
            <p:ph type="sldNum" sz="quarter" idx="12"/>
          </p:nvPr>
        </p:nvSpPr>
        <p:spPr/>
        <p:txBody>
          <a:bodyPr/>
          <a:lstStyle/>
          <a:p>
            <a:fld id="{1FF7502D-4500-4161-A94F-C02DC09608B1}" type="slidenum">
              <a:rPr lang="en-IN" smtClean="0"/>
              <a:pPr/>
              <a:t>16</a:t>
            </a:fld>
            <a:endParaRPr lang="en-IN"/>
          </a:p>
        </p:txBody>
      </p:sp>
    </p:spTree>
    <p:extLst>
      <p:ext uri="{BB962C8B-B14F-4D97-AF65-F5344CB8AC3E}">
        <p14:creationId xmlns:p14="http://schemas.microsoft.com/office/powerpoint/2010/main" xmlns="" val="3445508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67544" y="359296"/>
            <a:ext cx="8136904" cy="3306763"/>
          </a:xfrm>
          <a:prstGeom prst="rect">
            <a:avLst/>
          </a:prstGeom>
          <a:noFill/>
          <a:ln w="50800">
            <a:solidFill>
              <a:schemeClr val="accent3">
                <a:lumMod val="50000"/>
              </a:schemeClr>
            </a:solidFill>
          </a:ln>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4501" y="3885902"/>
            <a:ext cx="4453723" cy="2711450"/>
          </a:xfrm>
          <a:prstGeom prst="rect">
            <a:avLst/>
          </a:prstGeom>
          <a:noFill/>
          <a:ln w="50800">
            <a:solidFill>
              <a:schemeClr val="accent3">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1FF7502D-4500-4161-A94F-C02DC09608B1}" type="slidenum">
              <a:rPr lang="en-IN" smtClean="0"/>
              <a:pPr/>
              <a:t>17</a:t>
            </a:fld>
            <a:endParaRPr lang="en-IN"/>
          </a:p>
        </p:txBody>
      </p:sp>
    </p:spTree>
    <p:extLst>
      <p:ext uri="{BB962C8B-B14F-4D97-AF65-F5344CB8AC3E}">
        <p14:creationId xmlns:p14="http://schemas.microsoft.com/office/powerpoint/2010/main" xmlns="" val="136374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IN" b="1" dirty="0" smtClean="0">
                <a:solidFill>
                  <a:srgbClr val="FF0000"/>
                </a:solidFill>
              </a:rPr>
              <a:t>IDIOPATHIC GINGIVAL ENLARGEMENT</a:t>
            </a:r>
            <a:endParaRPr lang="en-IN" b="1" dirty="0">
              <a:solidFill>
                <a:srgbClr val="FF0000"/>
              </a:solidFill>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18</a:t>
            </a:fld>
            <a:endParaRPr lang="en-IN"/>
          </a:p>
        </p:txBody>
      </p:sp>
    </p:spTree>
    <p:extLst>
      <p:ext uri="{BB962C8B-B14F-4D97-AF65-F5344CB8AC3E}">
        <p14:creationId xmlns:p14="http://schemas.microsoft.com/office/powerpoint/2010/main" xmlns="" val="1416637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616624"/>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cs typeface="Times New Roman" pitchFamily="18" charset="0"/>
              </a:rPr>
              <a:t>a </a:t>
            </a:r>
            <a:r>
              <a:rPr lang="en-US" sz="2400" b="1" dirty="0">
                <a:cs typeface="Times New Roman" pitchFamily="18" charset="0"/>
              </a:rPr>
              <a:t>rare oral condition of undetermined </a:t>
            </a:r>
            <a:r>
              <a:rPr lang="en-US" sz="2400" b="1" dirty="0" smtClean="0">
                <a:cs typeface="Times New Roman" pitchFamily="18" charset="0"/>
              </a:rPr>
              <a:t>cause</a:t>
            </a:r>
          </a:p>
          <a:p>
            <a:pPr algn="just">
              <a:lnSpc>
                <a:spcPct val="150000"/>
              </a:lnSpc>
              <a:buFont typeface="Wingdings" pitchFamily="2" charset="2"/>
              <a:buChar char="Ø"/>
            </a:pPr>
            <a:r>
              <a:rPr lang="en-US" sz="2400" b="1" dirty="0" smtClean="0">
                <a:solidFill>
                  <a:srgbClr val="7030A0"/>
                </a:solidFill>
                <a:cs typeface="Times New Roman" pitchFamily="18" charset="0"/>
              </a:rPr>
              <a:t>Synonym: 	</a:t>
            </a:r>
            <a:r>
              <a:rPr lang="en-US" sz="2400" b="1" dirty="0" smtClean="0">
                <a:solidFill>
                  <a:srgbClr val="FF0066"/>
                </a:solidFill>
                <a:cs typeface="Times New Roman" pitchFamily="18" charset="0"/>
              </a:rPr>
              <a:t>   </a:t>
            </a:r>
            <a:r>
              <a:rPr lang="en-US" sz="2400" b="1" dirty="0" smtClean="0">
                <a:cs typeface="Times New Roman" pitchFamily="18" charset="0"/>
              </a:rPr>
              <a:t>- Elephantiasis gingiva</a:t>
            </a:r>
          </a:p>
          <a:p>
            <a:pPr marL="1828800" lvl="4" indent="0" algn="just">
              <a:lnSpc>
                <a:spcPct val="150000"/>
              </a:lnSpc>
              <a:buNone/>
            </a:pPr>
            <a:r>
              <a:rPr lang="en-US" sz="2400" b="1" dirty="0">
                <a:cs typeface="Times New Roman" pitchFamily="18" charset="0"/>
              </a:rPr>
              <a:t> </a:t>
            </a:r>
            <a:r>
              <a:rPr lang="en-US" sz="2400" b="1" dirty="0" smtClean="0">
                <a:cs typeface="Times New Roman" pitchFamily="18" charset="0"/>
              </a:rPr>
              <a:t>  - Hereditary gingival hyperplasia</a:t>
            </a:r>
          </a:p>
          <a:p>
            <a:pPr marL="1828800" lvl="4" indent="0" algn="just">
              <a:lnSpc>
                <a:spcPct val="150000"/>
              </a:lnSpc>
              <a:buNone/>
            </a:pPr>
            <a:r>
              <a:rPr lang="en-US" sz="2400" b="1" dirty="0" smtClean="0">
                <a:cs typeface="Times New Roman" pitchFamily="18" charset="0"/>
              </a:rPr>
              <a:t>   - Idiopathic </a:t>
            </a:r>
            <a:r>
              <a:rPr lang="en-US" sz="2400" b="1" dirty="0" err="1" smtClean="0">
                <a:cs typeface="Times New Roman" pitchFamily="18" charset="0"/>
              </a:rPr>
              <a:t>fibromatosis</a:t>
            </a:r>
            <a:endParaRPr lang="en-US" sz="2400" b="1" dirty="0" smtClean="0">
              <a:cs typeface="Times New Roman" pitchFamily="18" charset="0"/>
            </a:endParaRPr>
          </a:p>
          <a:p>
            <a:pPr marL="1828800" lvl="4" indent="0" algn="just">
              <a:lnSpc>
                <a:spcPct val="150000"/>
              </a:lnSpc>
              <a:buNone/>
            </a:pPr>
            <a:r>
              <a:rPr lang="en-US" sz="2400" b="1" dirty="0" smtClean="0">
                <a:cs typeface="Times New Roman" pitchFamily="18" charset="0"/>
              </a:rPr>
              <a:t>   - Congenital familial </a:t>
            </a:r>
            <a:r>
              <a:rPr lang="en-US" sz="2400" b="1" dirty="0" err="1" smtClean="0">
                <a:cs typeface="Times New Roman" pitchFamily="18" charset="0"/>
              </a:rPr>
              <a:t>fibromatosis</a:t>
            </a:r>
            <a:endParaRPr lang="en-US" sz="2400" b="1" dirty="0" smtClean="0">
              <a:cs typeface="Times New Roman" pitchFamily="18" charset="0"/>
            </a:endParaRPr>
          </a:p>
          <a:p>
            <a:pPr marL="1828800" lvl="4" indent="0" algn="just">
              <a:lnSpc>
                <a:spcPct val="150000"/>
              </a:lnSpc>
              <a:buNone/>
            </a:pPr>
            <a:r>
              <a:rPr lang="en-US" sz="2400" b="1" dirty="0" smtClean="0">
                <a:cs typeface="Times New Roman" pitchFamily="18" charset="0"/>
              </a:rPr>
              <a:t> </a:t>
            </a:r>
          </a:p>
          <a:p>
            <a:pPr marL="0" indent="0" algn="just">
              <a:lnSpc>
                <a:spcPct val="150000"/>
              </a:lnSpc>
              <a:buNone/>
            </a:pPr>
            <a:endParaRPr lang="en-IN" sz="2400" b="1" dirty="0">
              <a:solidFill>
                <a:srgbClr val="FF0066"/>
              </a:solidFill>
            </a:endParaRPr>
          </a:p>
        </p:txBody>
      </p:sp>
      <p:sp>
        <p:nvSpPr>
          <p:cNvPr id="2" name="Slide Number Placeholder 1"/>
          <p:cNvSpPr>
            <a:spLocks noGrp="1"/>
          </p:cNvSpPr>
          <p:nvPr>
            <p:ph type="sldNum" sz="quarter" idx="12"/>
          </p:nvPr>
        </p:nvSpPr>
        <p:spPr/>
        <p:txBody>
          <a:bodyPr/>
          <a:lstStyle/>
          <a:p>
            <a:fld id="{1FF7502D-4500-4161-A94F-C02DC09608B1}" type="slidenum">
              <a:rPr lang="en-IN" smtClean="0"/>
              <a:pPr/>
              <a:t>19</a:t>
            </a:fld>
            <a:endParaRPr lang="en-IN"/>
          </a:p>
        </p:txBody>
      </p:sp>
    </p:spTree>
    <p:extLst>
      <p:ext uri="{BB962C8B-B14F-4D97-AF65-F5344CB8AC3E}">
        <p14:creationId xmlns:p14="http://schemas.microsoft.com/office/powerpoint/2010/main" xmlns="" val="384992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472386" cy="214314"/>
          </a:xfrm>
        </p:spPr>
        <p:txBody>
          <a:bodyPr>
            <a:noAutofit/>
          </a:bodyPr>
          <a:lstStyle/>
          <a:p>
            <a:r>
              <a:rPr lang="en-US" sz="2400" dirty="0" smtClean="0">
                <a:latin typeface="Times New Roman" panose="02020603050405020304" pitchFamily="18" charset="0"/>
                <a:cs typeface="Times New Roman" panose="02020603050405020304" pitchFamily="18" charset="0"/>
              </a:rPr>
              <a:t>SPECIFIC LEARNING OBJECTIVES</a:t>
            </a:r>
            <a:endParaRPr lang="en-IN" sz="2400" dirty="0"/>
          </a:p>
        </p:txBody>
      </p:sp>
      <p:graphicFrame>
        <p:nvGraphicFramePr>
          <p:cNvPr id="5" name="Content Placeholder 4"/>
          <p:cNvGraphicFramePr>
            <a:graphicFrameLocks noGrp="1"/>
          </p:cNvGraphicFramePr>
          <p:nvPr>
            <p:ph idx="1"/>
          </p:nvPr>
        </p:nvGraphicFramePr>
        <p:xfrm>
          <a:off x="571473" y="1285861"/>
          <a:ext cx="7929618" cy="5491092"/>
        </p:xfrm>
        <a:graphic>
          <a:graphicData uri="http://schemas.openxmlformats.org/drawingml/2006/table">
            <a:tbl>
              <a:tblPr firstRow="1" bandRow="1">
                <a:tableStyleId>{5C22544A-7EE6-4342-B048-85BDC9FD1C3A}</a:tableStyleId>
              </a:tblPr>
              <a:tblGrid>
                <a:gridCol w="2643206"/>
                <a:gridCol w="2643206"/>
                <a:gridCol w="2643206"/>
              </a:tblGrid>
              <a:tr h="504093">
                <a:tc>
                  <a:txBody>
                    <a:bodyPr/>
                    <a:lstStyle/>
                    <a:p>
                      <a:r>
                        <a:rPr lang="en-US" dirty="0" smtClean="0"/>
                        <a:t>CORE AREAS</a:t>
                      </a:r>
                      <a:endParaRPr lang="en-IN" dirty="0"/>
                    </a:p>
                  </a:txBody>
                  <a:tcPr/>
                </a:tc>
                <a:tc>
                  <a:txBody>
                    <a:bodyPr/>
                    <a:lstStyle/>
                    <a:p>
                      <a:r>
                        <a:rPr lang="en-US" dirty="0" smtClean="0"/>
                        <a:t>DOMAIN</a:t>
                      </a:r>
                      <a:endParaRPr lang="en-IN" dirty="0"/>
                    </a:p>
                  </a:txBody>
                  <a:tcPr/>
                </a:tc>
                <a:tc>
                  <a:txBody>
                    <a:bodyPr/>
                    <a:lstStyle/>
                    <a:p>
                      <a:r>
                        <a:rPr lang="en-US" dirty="0" smtClean="0"/>
                        <a:t>CATEGORY</a:t>
                      </a:r>
                      <a:endParaRPr lang="en-IN" dirty="0"/>
                    </a:p>
                  </a:txBody>
                  <a:tcPr/>
                </a:tc>
              </a:tr>
              <a:tr h="504093">
                <a:tc>
                  <a:txBody>
                    <a:bodyPr/>
                    <a:lstStyle/>
                    <a:p>
                      <a:r>
                        <a:rPr lang="en-US" dirty="0" smtClean="0"/>
                        <a:t>INTRODUCTION</a:t>
                      </a:r>
                      <a:endParaRPr lang="en-IN" dirty="0"/>
                    </a:p>
                  </a:txBody>
                  <a:tcPr/>
                </a:tc>
                <a:tc>
                  <a:txBody>
                    <a:bodyPr/>
                    <a:lstStyle/>
                    <a:p>
                      <a:r>
                        <a:rPr lang="en-US" sz="1600" dirty="0"/>
                        <a:t>Affective</a:t>
                      </a:r>
                      <a:endParaRPr lang="en-IN" sz="1600" dirty="0"/>
                    </a:p>
                  </a:txBody>
                  <a:tcPr/>
                </a:tc>
                <a:tc>
                  <a:txBody>
                    <a:bodyPr/>
                    <a:lstStyle/>
                    <a:p>
                      <a:r>
                        <a:rPr lang="en-US" sz="1600" dirty="0"/>
                        <a:t>Desire to know</a:t>
                      </a:r>
                      <a:endParaRPr lang="en-IN" sz="1600" dirty="0"/>
                    </a:p>
                  </a:txBody>
                  <a:tcPr/>
                </a:tc>
              </a:tr>
              <a:tr h="504093">
                <a:tc>
                  <a:txBody>
                    <a:bodyPr/>
                    <a:lstStyle/>
                    <a:p>
                      <a:r>
                        <a:rPr lang="en-US" dirty="0" smtClean="0"/>
                        <a:t>CLASSIFICATION</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576057">
                <a:tc>
                  <a:txBody>
                    <a:bodyPr/>
                    <a:lstStyle/>
                    <a:p>
                      <a:r>
                        <a:rPr lang="en-US" dirty="0" smtClean="0"/>
                        <a:t>INFLAMMATARY ENLARGEMENT</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576057">
                <a:tc>
                  <a:txBody>
                    <a:bodyPr/>
                    <a:lstStyle/>
                    <a:p>
                      <a:r>
                        <a:rPr lang="en-US" dirty="0" smtClean="0"/>
                        <a:t>DRUG INDUCED ENLARGEMENT</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576057">
                <a:tc>
                  <a:txBody>
                    <a:bodyPr/>
                    <a:lstStyle/>
                    <a:p>
                      <a:r>
                        <a:rPr lang="en-US" dirty="0" smtClean="0"/>
                        <a:t>IDIOPATHIC</a:t>
                      </a:r>
                      <a:r>
                        <a:rPr lang="en-US" baseline="0" dirty="0" smtClean="0"/>
                        <a:t> ENLARGEMENT</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822938">
                <a:tc>
                  <a:txBody>
                    <a:bodyPr/>
                    <a:lstStyle/>
                    <a:p>
                      <a:r>
                        <a:rPr lang="en-US" dirty="0" smtClean="0"/>
                        <a:t>ENLARGEMENTS</a:t>
                      </a:r>
                      <a:r>
                        <a:rPr lang="en-US" baseline="0" dirty="0" smtClean="0"/>
                        <a:t> ASSOCIATED WITH SYSTEMIC DISEASES </a:t>
                      </a:r>
                      <a:endParaRPr lang="en-IN" dirty="0"/>
                    </a:p>
                  </a:txBody>
                  <a:tcPr/>
                </a:tc>
                <a:tc>
                  <a:txBody>
                    <a:bodyPr/>
                    <a:lstStyle/>
                    <a:p>
                      <a:r>
                        <a:rPr lang="en-US" sz="1600" dirty="0"/>
                        <a:t>Cognitive</a:t>
                      </a:r>
                      <a:endParaRPr lang="en-IN" sz="1600" dirty="0"/>
                    </a:p>
                  </a:txBody>
                  <a:tcPr/>
                </a:tc>
                <a:tc>
                  <a:txBody>
                    <a:bodyPr/>
                    <a:lstStyle/>
                    <a:p>
                      <a:r>
                        <a:rPr lang="en-US" sz="1600" dirty="0"/>
                        <a:t>Must to know</a:t>
                      </a:r>
                      <a:endParaRPr lang="en-IN" sz="1600" dirty="0"/>
                    </a:p>
                  </a:txBody>
                  <a:tcPr/>
                </a:tc>
              </a:tr>
              <a:tr h="576057">
                <a:tc>
                  <a:txBody>
                    <a:bodyPr/>
                    <a:lstStyle/>
                    <a:p>
                      <a:r>
                        <a:rPr lang="en-US" dirty="0" smtClean="0"/>
                        <a:t>NEOPLASTIC</a:t>
                      </a:r>
                      <a:r>
                        <a:rPr lang="en-US" baseline="0" dirty="0" smtClean="0"/>
                        <a:t> E</a:t>
                      </a:r>
                      <a:r>
                        <a:rPr lang="en-US" dirty="0" smtClean="0"/>
                        <a:t>NLARGEMENT</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504093">
                <a:tc>
                  <a:txBody>
                    <a:bodyPr/>
                    <a:lstStyle/>
                    <a:p>
                      <a:r>
                        <a:rPr lang="en-US" dirty="0" smtClean="0"/>
                        <a:t>FALSE ENLARGEMENT</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bl>
          </a:graphicData>
        </a:graphic>
      </p:graphicFrame>
      <p:sp>
        <p:nvSpPr>
          <p:cNvPr id="4" name="Slide Number Placeholder 3"/>
          <p:cNvSpPr>
            <a:spLocks noGrp="1"/>
          </p:cNvSpPr>
          <p:nvPr>
            <p:ph type="sldNum" sz="quarter" idx="12"/>
          </p:nvPr>
        </p:nvSpPr>
        <p:spPr/>
        <p:txBody>
          <a:bodyPr/>
          <a:lstStyle/>
          <a:p>
            <a:fld id="{1FF7502D-4500-4161-A94F-C02DC09608B1}"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4104456"/>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solidFill>
                  <a:srgbClr val="7030A0"/>
                </a:solidFill>
                <a:latin typeface="Times New Roman" pitchFamily="18" charset="0"/>
                <a:cs typeface="Times New Roman" pitchFamily="18" charset="0"/>
              </a:rPr>
              <a:t>Etiology:</a:t>
            </a:r>
          </a:p>
          <a:p>
            <a:pPr algn="just">
              <a:lnSpc>
                <a:spcPct val="150000"/>
              </a:lnSpc>
              <a:buFont typeface="Wingdings" pitchFamily="2" charset="2"/>
              <a:buChar char="Ø"/>
            </a:pPr>
            <a:r>
              <a:rPr lang="en-US" sz="2400" b="1" dirty="0" smtClean="0"/>
              <a:t>Unknown</a:t>
            </a:r>
          </a:p>
          <a:p>
            <a:pPr algn="just">
              <a:lnSpc>
                <a:spcPct val="150000"/>
              </a:lnSpc>
              <a:buFont typeface="Wingdings" pitchFamily="2" charset="2"/>
              <a:buChar char="Ø"/>
            </a:pPr>
            <a:r>
              <a:rPr lang="en-US" sz="2400" b="1" dirty="0" smtClean="0"/>
              <a:t>some have a hereditary basis</a:t>
            </a:r>
          </a:p>
          <a:p>
            <a:pPr algn="just">
              <a:lnSpc>
                <a:spcPct val="150000"/>
              </a:lnSpc>
              <a:buFont typeface="Wingdings" pitchFamily="2" charset="2"/>
              <a:buChar char="Ø"/>
            </a:pPr>
            <a:r>
              <a:rPr lang="en-US" sz="2400" b="1" dirty="0" smtClean="0"/>
              <a:t>May be autosomal recessive or </a:t>
            </a:r>
            <a:r>
              <a:rPr lang="en-US" sz="2400" b="1" dirty="0" err="1" smtClean="0"/>
              <a:t>autosomal</a:t>
            </a:r>
            <a:r>
              <a:rPr lang="en-US" sz="2400" b="1" dirty="0" smtClean="0"/>
              <a:t> dominant</a:t>
            </a:r>
            <a:endParaRPr lang="en-US" sz="2400" b="1" dirty="0" smtClean="0">
              <a:solidFill>
                <a:srgbClr val="FF0000"/>
              </a:solidFill>
            </a:endParaRPr>
          </a:p>
          <a:p>
            <a:pPr algn="just">
              <a:lnSpc>
                <a:spcPct val="150000"/>
              </a:lnSpc>
              <a:buFont typeface="Wingdings" pitchFamily="2" charset="2"/>
              <a:buChar char="Ø"/>
            </a:pPr>
            <a:r>
              <a:rPr lang="en-IN" sz="2400" b="1" dirty="0" smtClean="0"/>
              <a:t> May be linked to impairment of physical development</a:t>
            </a:r>
          </a:p>
          <a:p>
            <a:pPr marL="0" indent="0" algn="just">
              <a:lnSpc>
                <a:spcPct val="150000"/>
              </a:lnSpc>
              <a:buNone/>
            </a:pPr>
            <a:r>
              <a:rPr lang="en-IN" sz="2400" dirty="0"/>
              <a:t>	</a:t>
            </a:r>
            <a:r>
              <a:rPr lang="en-IN" sz="2400" dirty="0" smtClean="0"/>
              <a:t>			</a:t>
            </a:r>
            <a:endParaRPr lang="en-IN" sz="2400" b="1" dirty="0">
              <a:solidFill>
                <a:srgbClr val="FF0000"/>
              </a:solidFill>
            </a:endParaRPr>
          </a:p>
        </p:txBody>
      </p:sp>
      <p:sp>
        <p:nvSpPr>
          <p:cNvPr id="2" name="Slide Number Placeholder 1"/>
          <p:cNvSpPr>
            <a:spLocks noGrp="1"/>
          </p:cNvSpPr>
          <p:nvPr>
            <p:ph type="sldNum" sz="quarter" idx="12"/>
          </p:nvPr>
        </p:nvSpPr>
        <p:spPr/>
        <p:txBody>
          <a:bodyPr/>
          <a:lstStyle/>
          <a:p>
            <a:fld id="{1FF7502D-4500-4161-A94F-C02DC09608B1}" type="slidenum">
              <a:rPr lang="en-IN" smtClean="0"/>
              <a:pPr/>
              <a:t>20</a:t>
            </a:fld>
            <a:endParaRPr lang="en-IN" dirty="0"/>
          </a:p>
        </p:txBody>
      </p:sp>
    </p:spTree>
    <p:extLst>
      <p:ext uri="{BB962C8B-B14F-4D97-AF65-F5344CB8AC3E}">
        <p14:creationId xmlns:p14="http://schemas.microsoft.com/office/powerpoint/2010/main" xmlns="" val="949120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960440"/>
          </a:xfrm>
          <a:solidFill>
            <a:schemeClr val="accent5">
              <a:lumMod val="40000"/>
              <a:lumOff val="60000"/>
              <a:alpha val="70000"/>
            </a:schemeClr>
          </a:solidFill>
        </p:spPr>
        <p:txBody>
          <a:bodyPr>
            <a:noAutofit/>
          </a:bodyPr>
          <a:lstStyle/>
          <a:p>
            <a:pPr algn="just">
              <a:lnSpc>
                <a:spcPct val="150000"/>
              </a:lnSpc>
              <a:buFont typeface="Wingdings" pitchFamily="2" charset="2"/>
              <a:buChar char="Ø"/>
            </a:pPr>
            <a:r>
              <a:rPr lang="en-US" sz="2400" b="1" dirty="0"/>
              <a:t>The enlargement usually begins with the eruption of the primary or secondary dentition and may regress after </a:t>
            </a:r>
            <a:r>
              <a:rPr lang="en-US" sz="2400" b="1" dirty="0" smtClean="0"/>
              <a:t>extraction suggesting the possibility </a:t>
            </a:r>
            <a:r>
              <a:rPr lang="en-US" sz="2400" b="1" dirty="0"/>
              <a:t>that the teeth or the plaque attached to them may be initiating </a:t>
            </a:r>
            <a:r>
              <a:rPr lang="en-US" sz="2400" b="1" dirty="0" smtClean="0"/>
              <a:t>factors</a:t>
            </a:r>
          </a:p>
          <a:p>
            <a:pPr algn="just">
              <a:lnSpc>
                <a:spcPct val="150000"/>
              </a:lnSpc>
              <a:buFont typeface="Wingdings" pitchFamily="2" charset="2"/>
              <a:buChar char="Ø"/>
            </a:pPr>
            <a:r>
              <a:rPr lang="en-US" sz="2400" b="1" dirty="0" smtClean="0"/>
              <a:t>Gingival </a:t>
            </a:r>
            <a:r>
              <a:rPr lang="en-US" sz="2400" b="1" dirty="0"/>
              <a:t>enlargement </a:t>
            </a:r>
            <a:r>
              <a:rPr lang="en-US" sz="2400" b="1" dirty="0" smtClean="0"/>
              <a:t>occurs </a:t>
            </a:r>
            <a:r>
              <a:rPr lang="en-US" sz="2400" b="1" dirty="0"/>
              <a:t>in tuberous </a:t>
            </a:r>
            <a:r>
              <a:rPr lang="en-US" sz="2400" b="1" dirty="0" smtClean="0"/>
              <a:t>sclerosis </a:t>
            </a:r>
            <a:r>
              <a:rPr lang="en-US" sz="2400" b="1" dirty="0"/>
              <a:t>	</a:t>
            </a:r>
            <a:r>
              <a:rPr lang="en-US" sz="2400" b="1" dirty="0" smtClean="0"/>
              <a:t>			</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21</a:t>
            </a:fld>
            <a:endParaRPr lang="en-IN"/>
          </a:p>
        </p:txBody>
      </p:sp>
    </p:spTree>
    <p:extLst>
      <p:ext uri="{BB962C8B-B14F-4D97-AF65-F5344CB8AC3E}">
        <p14:creationId xmlns:p14="http://schemas.microsoft.com/office/powerpoint/2010/main" xmlns="" val="399667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5112568"/>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solidFill>
                  <a:srgbClr val="7030A0"/>
                </a:solidFill>
              </a:rPr>
              <a:t>Clinical features:</a:t>
            </a:r>
            <a:endParaRPr lang="en-US" sz="2400" b="1" dirty="0" smtClean="0"/>
          </a:p>
          <a:p>
            <a:pPr algn="just">
              <a:lnSpc>
                <a:spcPct val="150000"/>
              </a:lnSpc>
              <a:buFont typeface="Wingdings" pitchFamily="2" charset="2"/>
              <a:buChar char="Ø"/>
            </a:pPr>
            <a:r>
              <a:rPr lang="en-US" sz="2400" b="1" dirty="0" smtClean="0"/>
              <a:t>The </a:t>
            </a:r>
            <a:r>
              <a:rPr lang="en-US" sz="2400" b="1" dirty="0"/>
              <a:t>enlarged gingiva is pink, firm and almost leathery </a:t>
            </a:r>
            <a:r>
              <a:rPr lang="en-US" sz="2400" b="1" dirty="0" smtClean="0"/>
              <a:t>in consistency </a:t>
            </a:r>
            <a:r>
              <a:rPr lang="en-US" sz="2400" b="1" dirty="0"/>
              <a:t>and has a characteristic minutely pebbled </a:t>
            </a:r>
            <a:r>
              <a:rPr lang="en-US" sz="2400" b="1" dirty="0" smtClean="0"/>
              <a:t>surface </a:t>
            </a:r>
          </a:p>
          <a:p>
            <a:pPr algn="just">
              <a:lnSpc>
                <a:spcPct val="150000"/>
              </a:lnSpc>
              <a:buFont typeface="Wingdings" pitchFamily="2" charset="2"/>
              <a:buChar char="Ø"/>
            </a:pPr>
            <a:r>
              <a:rPr lang="en-US" sz="2400" b="1" dirty="0" smtClean="0"/>
              <a:t>In severe cases the teeth are almost completely covered and the enlargement projects into the oral vestibule</a:t>
            </a:r>
          </a:p>
          <a:p>
            <a:pPr algn="just">
              <a:lnSpc>
                <a:spcPct val="150000"/>
              </a:lnSpc>
              <a:buFont typeface="Wingdings" pitchFamily="2" charset="2"/>
              <a:buChar char="Ø"/>
            </a:pPr>
            <a:r>
              <a:rPr lang="en-US" sz="2400" b="1" dirty="0" smtClean="0"/>
              <a:t>The jaws appeared distorted because of the bulbous enlargement of the </a:t>
            </a:r>
            <a:r>
              <a:rPr lang="en-US" sz="2400" b="1" dirty="0" err="1" smtClean="0"/>
              <a:t>gingiva</a:t>
            </a:r>
            <a:endParaRPr lang="en-US" sz="2400" b="1" dirty="0"/>
          </a:p>
          <a:p>
            <a:pPr algn="just">
              <a:lnSpc>
                <a:spcPct val="150000"/>
              </a:lnSpc>
              <a:buFont typeface="Wingdings" pitchFamily="2" charset="2"/>
              <a:buChar char="Ø"/>
            </a:pPr>
            <a:endParaRPr lang="en-US" sz="2400" b="1" dirty="0"/>
          </a:p>
          <a:p>
            <a:pPr algn="just">
              <a:lnSpc>
                <a:spcPct val="150000"/>
              </a:lnSpc>
              <a:buFont typeface="Wingdings" pitchFamily="2" charset="2"/>
              <a:buChar char="Ø"/>
            </a:pPr>
            <a:endParaRPr lang="en-IN" sz="2400" b="1" dirty="0">
              <a:solidFill>
                <a:srgbClr val="7030A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22</a:t>
            </a:fld>
            <a:endParaRPr lang="en-IN"/>
          </a:p>
        </p:txBody>
      </p:sp>
    </p:spTree>
    <p:extLst>
      <p:ext uri="{BB962C8B-B14F-4D97-AF65-F5344CB8AC3E}">
        <p14:creationId xmlns:p14="http://schemas.microsoft.com/office/powerpoint/2010/main" xmlns="" val="48771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F7502D-4500-4161-A94F-C02DC09608B1}" type="slidenum">
              <a:rPr lang="en-IN" smtClean="0"/>
              <a:pPr/>
              <a:t>23</a:t>
            </a:fld>
            <a:endParaRPr lang="en-IN"/>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7" y="476672"/>
            <a:ext cx="4373797" cy="2808312"/>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5" y="3429000"/>
            <a:ext cx="4373797" cy="2808312"/>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4901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IN" b="1" dirty="0" smtClean="0">
                <a:solidFill>
                  <a:srgbClr val="FF0000"/>
                </a:solidFill>
              </a:rPr>
              <a:t>ENLARGEMENT ASSOCIATED WITH SYSTEMIC DISEASES OR CONDITIONS</a:t>
            </a:r>
            <a:endParaRPr lang="en-IN" b="1" dirty="0">
              <a:solidFill>
                <a:srgbClr val="FF0000"/>
              </a:solidFill>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24</a:t>
            </a:fld>
            <a:endParaRPr lang="en-IN"/>
          </a:p>
        </p:txBody>
      </p:sp>
    </p:spTree>
    <p:extLst>
      <p:ext uri="{BB962C8B-B14F-4D97-AF65-F5344CB8AC3E}">
        <p14:creationId xmlns:p14="http://schemas.microsoft.com/office/powerpoint/2010/main" xmlns="" val="376071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4176464"/>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solidFill>
                  <a:srgbClr val="7030A0"/>
                </a:solidFill>
              </a:rPr>
              <a:t>Systemic diseases </a:t>
            </a:r>
            <a:r>
              <a:rPr lang="en-US" sz="2400" b="1" dirty="0">
                <a:solidFill>
                  <a:srgbClr val="7030A0"/>
                </a:solidFill>
              </a:rPr>
              <a:t>or conditions can effect the </a:t>
            </a:r>
            <a:r>
              <a:rPr lang="en-US" sz="2400" b="1" dirty="0" err="1">
                <a:solidFill>
                  <a:srgbClr val="7030A0"/>
                </a:solidFill>
              </a:rPr>
              <a:t>periodontium</a:t>
            </a:r>
            <a:r>
              <a:rPr lang="en-US" sz="2400" b="1" dirty="0">
                <a:solidFill>
                  <a:srgbClr val="7030A0"/>
                </a:solidFill>
              </a:rPr>
              <a:t> by two different </a:t>
            </a:r>
            <a:r>
              <a:rPr lang="en-US" sz="2400" b="1" dirty="0" smtClean="0">
                <a:solidFill>
                  <a:srgbClr val="7030A0"/>
                </a:solidFill>
              </a:rPr>
              <a:t>mechanisms</a:t>
            </a:r>
            <a:endParaRPr lang="en-US" sz="2400" b="1" dirty="0" smtClean="0"/>
          </a:p>
          <a:p>
            <a:pPr algn="just">
              <a:lnSpc>
                <a:spcPct val="150000"/>
              </a:lnSpc>
              <a:buFont typeface="Wingdings" pitchFamily="2" charset="2"/>
              <a:buChar char="Ø"/>
            </a:pPr>
            <a:r>
              <a:rPr lang="en-US" sz="2400" b="1" dirty="0" smtClean="0"/>
              <a:t>Magnification   </a:t>
            </a:r>
            <a:r>
              <a:rPr lang="en-US" sz="2400" b="1" dirty="0"/>
              <a:t>of   an   existing   inflammation   initiated   by   dental   </a:t>
            </a:r>
            <a:r>
              <a:rPr lang="en-US" sz="2400" b="1" dirty="0" smtClean="0"/>
              <a:t>plaque</a:t>
            </a:r>
          </a:p>
          <a:p>
            <a:pPr algn="just">
              <a:lnSpc>
                <a:spcPct val="150000"/>
              </a:lnSpc>
              <a:buFont typeface="Wingdings" pitchFamily="2" charset="2"/>
              <a:buChar char="Ø"/>
            </a:pPr>
            <a:r>
              <a:rPr lang="en-US" sz="2400" b="1" dirty="0" smtClean="0"/>
              <a:t>Manifestation </a:t>
            </a:r>
            <a:r>
              <a:rPr lang="en-US" sz="2400" b="1" dirty="0"/>
              <a:t>of the systemic diseases independently of the inflammatory status of the </a:t>
            </a:r>
            <a:r>
              <a:rPr lang="en-US" sz="2400" b="1" dirty="0" smtClean="0"/>
              <a:t>gingiva</a:t>
            </a:r>
            <a:endParaRPr lang="en-IN" sz="2400" b="1" dirty="0">
              <a:solidFill>
                <a:srgbClr val="7030A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25</a:t>
            </a:fld>
            <a:endParaRPr lang="en-IN"/>
          </a:p>
        </p:txBody>
      </p:sp>
    </p:spTree>
    <p:extLst>
      <p:ext uri="{BB962C8B-B14F-4D97-AF65-F5344CB8AC3E}">
        <p14:creationId xmlns:p14="http://schemas.microsoft.com/office/powerpoint/2010/main" xmlns="" val="3183496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80720"/>
          </a:xfrm>
          <a:solidFill>
            <a:schemeClr val="accent5">
              <a:lumMod val="40000"/>
              <a:lumOff val="60000"/>
            </a:schemeClr>
          </a:solidFill>
        </p:spPr>
        <p:txBody>
          <a:bodyPr>
            <a:noAutofit/>
          </a:bodyPr>
          <a:lstStyle/>
          <a:p>
            <a:pPr marL="884238" indent="-660400" algn="just">
              <a:lnSpc>
                <a:spcPct val="150000"/>
              </a:lnSpc>
              <a:buNone/>
              <a:defRPr/>
            </a:pPr>
            <a:r>
              <a:rPr lang="en-US" sz="2400" b="1" dirty="0"/>
              <a:t> </a:t>
            </a:r>
            <a:r>
              <a:rPr lang="en-US" sz="2400" b="1" u="sng" dirty="0">
                <a:solidFill>
                  <a:srgbClr val="CC0066"/>
                </a:solidFill>
                <a:cs typeface="Times New Roman" pitchFamily="18" charset="0"/>
              </a:rPr>
              <a:t>Conditioned Enlargements</a:t>
            </a:r>
          </a:p>
          <a:p>
            <a:pPr marL="1493838" lvl="2" indent="-584200" algn="just">
              <a:lnSpc>
                <a:spcPct val="150000"/>
              </a:lnSpc>
              <a:buFont typeface="Wingdings" pitchFamily="2" charset="2"/>
              <a:buChar char="§"/>
              <a:defRPr/>
            </a:pPr>
            <a:r>
              <a:rPr lang="en-US" b="1" dirty="0">
                <a:cs typeface="Times New Roman" pitchFamily="18" charset="0"/>
              </a:rPr>
              <a:t>Pregnancy</a:t>
            </a:r>
          </a:p>
          <a:p>
            <a:pPr marL="1493838" lvl="2" indent="-584200" algn="just">
              <a:lnSpc>
                <a:spcPct val="150000"/>
              </a:lnSpc>
              <a:buFont typeface="Wingdings" pitchFamily="2" charset="2"/>
              <a:buChar char="§"/>
              <a:defRPr/>
            </a:pPr>
            <a:r>
              <a:rPr lang="en-US" b="1" dirty="0">
                <a:cs typeface="Times New Roman" pitchFamily="18" charset="0"/>
              </a:rPr>
              <a:t>Puberty</a:t>
            </a:r>
          </a:p>
          <a:p>
            <a:pPr marL="1493838" lvl="2" indent="-584200" algn="just">
              <a:lnSpc>
                <a:spcPct val="150000"/>
              </a:lnSpc>
              <a:buFont typeface="Wingdings" pitchFamily="2" charset="2"/>
              <a:buChar char="§"/>
              <a:defRPr/>
            </a:pPr>
            <a:r>
              <a:rPr lang="en-US" b="1" dirty="0">
                <a:cs typeface="Times New Roman" pitchFamily="18" charset="0"/>
              </a:rPr>
              <a:t>Vitamin C deficiency</a:t>
            </a:r>
          </a:p>
          <a:p>
            <a:pPr marL="1493838" lvl="2" indent="-584200" algn="just">
              <a:lnSpc>
                <a:spcPct val="150000"/>
              </a:lnSpc>
              <a:buFont typeface="Wingdings" pitchFamily="2" charset="2"/>
              <a:buChar char="§"/>
              <a:defRPr/>
            </a:pPr>
            <a:r>
              <a:rPr lang="en-US" b="1" dirty="0">
                <a:cs typeface="Times New Roman" pitchFamily="18" charset="0"/>
              </a:rPr>
              <a:t>Plasma cell gingivitis</a:t>
            </a:r>
          </a:p>
          <a:p>
            <a:pPr marL="1493838" lvl="2" indent="-584200" algn="just">
              <a:buFont typeface="Wingdings" pitchFamily="2" charset="2"/>
              <a:buChar char="§"/>
              <a:defRPr/>
            </a:pPr>
            <a:r>
              <a:rPr lang="en-US" b="1" dirty="0">
                <a:cs typeface="Times New Roman" pitchFamily="18" charset="0"/>
              </a:rPr>
              <a:t>Non-specific conditioned enlargement (pyogenic granuloma</a:t>
            </a:r>
            <a:r>
              <a:rPr lang="en-US" b="1" dirty="0" smtClean="0">
                <a:cs typeface="Times New Roman" pitchFamily="18" charset="0"/>
              </a:rPr>
              <a:t>)</a:t>
            </a:r>
            <a:endParaRPr lang="en-US" b="1" dirty="0">
              <a:cs typeface="Times New Roman" pitchFamily="18" charset="0"/>
            </a:endParaRPr>
          </a:p>
          <a:p>
            <a:pPr marL="884238" indent="-660400" algn="just">
              <a:lnSpc>
                <a:spcPct val="150000"/>
              </a:lnSpc>
              <a:buNone/>
              <a:defRPr/>
            </a:pPr>
            <a:r>
              <a:rPr lang="en-US" sz="2400" b="1" u="sng" dirty="0">
                <a:solidFill>
                  <a:srgbClr val="CC0066"/>
                </a:solidFill>
              </a:rPr>
              <a:t>Systemic Diseases causing Gingival Enlargement:</a:t>
            </a:r>
          </a:p>
          <a:p>
            <a:pPr marL="1493838" lvl="2" indent="-584200" algn="just">
              <a:lnSpc>
                <a:spcPct val="150000"/>
              </a:lnSpc>
              <a:buFont typeface="Wingdings" pitchFamily="2" charset="2"/>
              <a:buChar char="§"/>
              <a:defRPr/>
            </a:pPr>
            <a:r>
              <a:rPr lang="en-US" b="1" dirty="0"/>
              <a:t>Leukemia</a:t>
            </a:r>
          </a:p>
          <a:p>
            <a:pPr marL="1493838" lvl="2" indent="-584200" algn="just">
              <a:buFont typeface="Wingdings" pitchFamily="2" charset="2"/>
              <a:buChar char="§"/>
              <a:defRPr/>
            </a:pPr>
            <a:r>
              <a:rPr lang="en-US" b="1" dirty="0"/>
              <a:t>Granulomatous diseases (Wegener’s </a:t>
            </a:r>
            <a:r>
              <a:rPr lang="en-US" b="1" dirty="0" err="1"/>
              <a:t>granulamatosis</a:t>
            </a:r>
            <a:r>
              <a:rPr lang="en-US" b="1" dirty="0"/>
              <a:t>, </a:t>
            </a:r>
            <a:r>
              <a:rPr lang="en-US" b="1" dirty="0" err="1"/>
              <a:t>sarcoidosis</a:t>
            </a:r>
            <a:r>
              <a:rPr lang="en-US" b="1" dirty="0"/>
              <a:t>, etc.)</a:t>
            </a:r>
          </a:p>
          <a:p>
            <a:pPr algn="just">
              <a:lnSpc>
                <a:spcPct val="150000"/>
              </a:lnSpc>
              <a:buFont typeface="Wingdings" pitchFamily="2" charset="2"/>
              <a:buChar char="Ø"/>
            </a:pPr>
            <a:endParaRPr lang="en-US" sz="2400" b="1" dirty="0" smtClean="0"/>
          </a:p>
          <a:p>
            <a:pPr algn="just">
              <a:lnSpc>
                <a:spcPct val="150000"/>
              </a:lnSpc>
              <a:buFont typeface="Wingdings" pitchFamily="2" charset="2"/>
              <a:buChar char="Ø"/>
            </a:pPr>
            <a:endParaRPr lang="en-IN" sz="2400" b="1" dirty="0">
              <a:solidFill>
                <a:srgbClr val="7030A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26</a:t>
            </a:fld>
            <a:endParaRPr lang="en-IN"/>
          </a:p>
        </p:txBody>
      </p:sp>
    </p:spTree>
    <p:extLst>
      <p:ext uri="{BB962C8B-B14F-4D97-AF65-F5344CB8AC3E}">
        <p14:creationId xmlns:p14="http://schemas.microsoft.com/office/powerpoint/2010/main" xmlns="" val="3321699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a:bodyPr>
          <a:lstStyle/>
          <a:p>
            <a:pPr marL="884238" indent="-660400">
              <a:lnSpc>
                <a:spcPct val="150000"/>
              </a:lnSpc>
              <a:defRPr/>
            </a:pPr>
            <a:r>
              <a:rPr lang="en-US" b="1" dirty="0" smtClean="0">
                <a:solidFill>
                  <a:srgbClr val="7030A0"/>
                </a:solidFill>
                <a:cs typeface="Times New Roman" pitchFamily="18" charset="0"/>
              </a:rPr>
              <a:t>CONDITIONED ENLARGEMENTS</a:t>
            </a:r>
            <a:endParaRPr lang="en-US" b="1" dirty="0">
              <a:solidFill>
                <a:srgbClr val="7030A0"/>
              </a:solidFill>
              <a:cs typeface="Times New Roman" pitchFamily="18" charset="0"/>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27</a:t>
            </a:fld>
            <a:endParaRPr lang="en-IN"/>
          </a:p>
        </p:txBody>
      </p:sp>
    </p:spTree>
    <p:extLst>
      <p:ext uri="{BB962C8B-B14F-4D97-AF65-F5344CB8AC3E}">
        <p14:creationId xmlns:p14="http://schemas.microsoft.com/office/powerpoint/2010/main" xmlns="" val="3564665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229600" cy="4176464"/>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IN" sz="2400" b="1" dirty="0" smtClean="0">
                <a:latin typeface="+mj-lt"/>
                <a:cs typeface="Times New Roman" pitchFamily="18" charset="0"/>
              </a:rPr>
              <a:t>It occurs </a:t>
            </a:r>
            <a:r>
              <a:rPr lang="en-IN" sz="2400" b="1" dirty="0">
                <a:latin typeface="+mj-lt"/>
                <a:cs typeface="Times New Roman" pitchFamily="18" charset="0"/>
              </a:rPr>
              <a:t>when the normal systemic condition of the patient exaggerates or distorts the usual gingival response to dental </a:t>
            </a:r>
            <a:r>
              <a:rPr lang="en-IN" sz="2400" b="1" dirty="0" smtClean="0">
                <a:latin typeface="+mj-lt"/>
                <a:cs typeface="Times New Roman" pitchFamily="18" charset="0"/>
              </a:rPr>
              <a:t>plaque</a:t>
            </a:r>
            <a:endParaRPr lang="en-IN" sz="2400" b="1" dirty="0">
              <a:latin typeface="+mj-lt"/>
              <a:cs typeface="Times New Roman" pitchFamily="18" charset="0"/>
            </a:endParaRPr>
          </a:p>
          <a:p>
            <a:pPr algn="just">
              <a:lnSpc>
                <a:spcPct val="150000"/>
              </a:lnSpc>
              <a:buFont typeface="Wingdings" pitchFamily="2" charset="2"/>
              <a:buChar char="Ø"/>
            </a:pPr>
            <a:r>
              <a:rPr lang="en-IN" sz="2400" b="1" dirty="0" smtClean="0">
                <a:latin typeface="+mj-lt"/>
                <a:cs typeface="Times New Roman" pitchFamily="18" charset="0"/>
              </a:rPr>
              <a:t>usually </a:t>
            </a:r>
            <a:r>
              <a:rPr lang="en-IN" sz="2400" b="1" dirty="0">
                <a:latin typeface="+mj-lt"/>
                <a:cs typeface="Times New Roman" pitchFamily="18" charset="0"/>
              </a:rPr>
              <a:t>the result of hormonal, nutritional or allergic </a:t>
            </a:r>
            <a:r>
              <a:rPr lang="en-IN" sz="2400" b="1" dirty="0" smtClean="0">
                <a:latin typeface="+mj-lt"/>
                <a:cs typeface="Times New Roman" pitchFamily="18" charset="0"/>
              </a:rPr>
              <a:t>factors</a:t>
            </a:r>
          </a:p>
          <a:p>
            <a:pPr algn="just">
              <a:lnSpc>
                <a:spcPct val="150000"/>
              </a:lnSpc>
              <a:buFont typeface="Wingdings" pitchFamily="2" charset="2"/>
              <a:buChar char="Ø"/>
            </a:pPr>
            <a:r>
              <a:rPr lang="en-IN" sz="2400" b="1" dirty="0">
                <a:latin typeface="+mj-lt"/>
                <a:cs typeface="Times New Roman" pitchFamily="18" charset="0"/>
              </a:rPr>
              <a:t> </a:t>
            </a:r>
            <a:r>
              <a:rPr lang="en-IN" sz="2400" b="1" dirty="0" smtClean="0">
                <a:latin typeface="+mj-lt"/>
                <a:cs typeface="Times New Roman" pitchFamily="18" charset="0"/>
              </a:rPr>
              <a:t>Bacterial plaque is necessary for the initiation of this type of lesions</a:t>
            </a:r>
            <a:endParaRPr lang="en-US" sz="2400" b="1" dirty="0" smtClean="0">
              <a:latin typeface="+mj-lt"/>
            </a:endParaRPr>
          </a:p>
          <a:p>
            <a:pPr algn="just">
              <a:lnSpc>
                <a:spcPct val="150000"/>
              </a:lnSpc>
              <a:buFont typeface="Wingdings" pitchFamily="2" charset="2"/>
              <a:buChar char="Ø"/>
            </a:pPr>
            <a:endParaRPr lang="en-IN" sz="2400" b="1" dirty="0">
              <a:solidFill>
                <a:srgbClr val="7030A0"/>
              </a:solidFill>
              <a:latin typeface="+mj-lt"/>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28</a:t>
            </a:fld>
            <a:endParaRPr lang="en-IN"/>
          </a:p>
        </p:txBody>
      </p:sp>
    </p:spTree>
    <p:extLst>
      <p:ext uri="{BB962C8B-B14F-4D97-AF65-F5344CB8AC3E}">
        <p14:creationId xmlns:p14="http://schemas.microsoft.com/office/powerpoint/2010/main" xmlns="" val="1873963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4536504"/>
          </a:xfrm>
          <a:solidFill>
            <a:schemeClr val="accent5">
              <a:lumMod val="40000"/>
              <a:lumOff val="60000"/>
              <a:alpha val="70000"/>
            </a:schemeClr>
          </a:solidFill>
        </p:spPr>
        <p:txBody>
          <a:bodyPr>
            <a:normAutofit/>
          </a:bodyPr>
          <a:lstStyle/>
          <a:p>
            <a:pPr marL="0" lvl="2" indent="0" algn="just">
              <a:lnSpc>
                <a:spcPct val="150000"/>
              </a:lnSpc>
              <a:buNone/>
            </a:pPr>
            <a:r>
              <a:rPr lang="en-US" sz="3200" b="1" dirty="0" smtClean="0">
                <a:solidFill>
                  <a:schemeClr val="accent6">
                    <a:lumMod val="75000"/>
                  </a:schemeClr>
                </a:solidFill>
                <a:cs typeface="Times New Roman" pitchFamily="18" charset="0"/>
              </a:rPr>
              <a:t>Enlargement in Pregnancy:</a:t>
            </a:r>
          </a:p>
          <a:p>
            <a:pPr algn="just">
              <a:lnSpc>
                <a:spcPct val="150000"/>
              </a:lnSpc>
              <a:buFont typeface="Wingdings" pitchFamily="2" charset="2"/>
              <a:buChar char="Ø"/>
            </a:pPr>
            <a:r>
              <a:rPr lang="en-US" sz="2400" b="1" dirty="0"/>
              <a:t>In </a:t>
            </a:r>
            <a:r>
              <a:rPr lang="en-US" sz="2400" b="1" dirty="0">
                <a:solidFill>
                  <a:srgbClr val="FF0000"/>
                </a:solidFill>
              </a:rPr>
              <a:t>1818 </a:t>
            </a:r>
            <a:r>
              <a:rPr lang="en-US" sz="2400" b="1" dirty="0" err="1">
                <a:solidFill>
                  <a:srgbClr val="FF0000"/>
                </a:solidFill>
              </a:rPr>
              <a:t>Pitcarin</a:t>
            </a:r>
            <a:r>
              <a:rPr lang="en-US" sz="2400" b="1" dirty="0">
                <a:solidFill>
                  <a:srgbClr val="FF0000"/>
                </a:solidFill>
              </a:rPr>
              <a:t> </a:t>
            </a:r>
            <a:r>
              <a:rPr lang="en-US" sz="2400" b="1" dirty="0"/>
              <a:t>described the gingival hyperplasia in pregnancy </a:t>
            </a:r>
          </a:p>
          <a:p>
            <a:pPr algn="just">
              <a:lnSpc>
                <a:spcPct val="150000"/>
              </a:lnSpc>
              <a:buFont typeface="Wingdings" pitchFamily="2" charset="2"/>
              <a:buChar char="Ø"/>
            </a:pPr>
            <a:r>
              <a:rPr lang="en-US" sz="2400" b="1" dirty="0"/>
              <a:t>During pregnancy there is an increase in levels of both progesterone and estrogen which by the end of third trimester reach levels 10 and 30 times the levels during menstrual cycle </a:t>
            </a:r>
            <a:r>
              <a:rPr lang="en-US" sz="2400" b="1" dirty="0" smtClean="0"/>
              <a:t>respectively.</a:t>
            </a:r>
            <a:endParaRPr lang="en-IN" sz="2400" b="1" dirty="0">
              <a:solidFill>
                <a:srgbClr val="7030A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29</a:t>
            </a:fld>
            <a:endParaRPr lang="en-IN"/>
          </a:p>
        </p:txBody>
      </p:sp>
    </p:spTree>
    <p:extLst>
      <p:ext uri="{BB962C8B-B14F-4D97-AF65-F5344CB8AC3E}">
        <p14:creationId xmlns:p14="http://schemas.microsoft.com/office/powerpoint/2010/main" xmlns="" val="1930125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52128"/>
          </a:xfrm>
        </p:spPr>
        <p:txBody>
          <a:bodyPr/>
          <a:lstStyle/>
          <a:p>
            <a:r>
              <a:rPr lang="en-US" b="1" dirty="0" smtClean="0">
                <a:solidFill>
                  <a:srgbClr val="FF0000"/>
                </a:solidFill>
              </a:rPr>
              <a:t>CONTENT</a:t>
            </a:r>
            <a:endParaRPr lang="en-IN" dirty="0">
              <a:solidFill>
                <a:srgbClr val="FF0000"/>
              </a:solidFill>
            </a:endParaRPr>
          </a:p>
        </p:txBody>
      </p:sp>
      <p:sp>
        <p:nvSpPr>
          <p:cNvPr id="3" name="Content Placeholder 2"/>
          <p:cNvSpPr>
            <a:spLocks noGrp="1"/>
          </p:cNvSpPr>
          <p:nvPr>
            <p:ph idx="1"/>
          </p:nvPr>
        </p:nvSpPr>
        <p:spPr>
          <a:xfrm>
            <a:off x="457200" y="1484784"/>
            <a:ext cx="8229600" cy="4896544"/>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lgn="ctr">
              <a:lnSpc>
                <a:spcPct val="150000"/>
              </a:lnSpc>
              <a:buNone/>
            </a:pPr>
            <a:r>
              <a:rPr lang="en-US" sz="2400" b="1" u="sng" dirty="0" smtClean="0">
                <a:solidFill>
                  <a:srgbClr val="FF0000"/>
                </a:solidFill>
              </a:rPr>
              <a:t>PART-I</a:t>
            </a:r>
          </a:p>
          <a:p>
            <a:pPr lvl="0" algn="just">
              <a:lnSpc>
                <a:spcPct val="150000"/>
              </a:lnSpc>
              <a:buFont typeface="Wingdings" pitchFamily="2" charset="2"/>
              <a:buChar char="Ø"/>
            </a:pPr>
            <a:r>
              <a:rPr lang="en-US" sz="2400" b="1" dirty="0" smtClean="0"/>
              <a:t>Introduction</a:t>
            </a:r>
            <a:endParaRPr lang="en-IN" sz="2400" b="1" dirty="0"/>
          </a:p>
          <a:p>
            <a:pPr lvl="0" algn="just">
              <a:lnSpc>
                <a:spcPct val="150000"/>
              </a:lnSpc>
              <a:buFont typeface="Wingdings" pitchFamily="2" charset="2"/>
              <a:buChar char="Ø"/>
            </a:pPr>
            <a:r>
              <a:rPr lang="en-US" sz="2400" b="1" dirty="0"/>
              <a:t>Classification</a:t>
            </a:r>
            <a:endParaRPr lang="en-IN" sz="2400" b="1" dirty="0"/>
          </a:p>
          <a:p>
            <a:pPr lvl="0" algn="just">
              <a:lnSpc>
                <a:spcPct val="150000"/>
              </a:lnSpc>
              <a:buFont typeface="Wingdings" pitchFamily="2" charset="2"/>
              <a:buChar char="Ø"/>
            </a:pPr>
            <a:r>
              <a:rPr lang="en-US" sz="2400" b="1" dirty="0"/>
              <a:t>Inflammatory enlargement</a:t>
            </a:r>
            <a:endParaRPr lang="en-IN" sz="2400" b="1" dirty="0"/>
          </a:p>
          <a:p>
            <a:pPr lvl="2" algn="just">
              <a:lnSpc>
                <a:spcPct val="150000"/>
              </a:lnSpc>
              <a:buFont typeface="Wingdings" pitchFamily="2" charset="2"/>
              <a:buChar char="§"/>
            </a:pPr>
            <a:r>
              <a:rPr lang="en-US" b="1" dirty="0">
                <a:solidFill>
                  <a:schemeClr val="accent6">
                    <a:lumMod val="50000"/>
                  </a:schemeClr>
                </a:solidFill>
              </a:rPr>
              <a:t>Chronic</a:t>
            </a:r>
            <a:endParaRPr lang="en-IN" b="1" dirty="0">
              <a:solidFill>
                <a:schemeClr val="accent6">
                  <a:lumMod val="50000"/>
                </a:schemeClr>
              </a:solidFill>
            </a:endParaRPr>
          </a:p>
          <a:p>
            <a:pPr lvl="2" algn="just">
              <a:lnSpc>
                <a:spcPct val="150000"/>
              </a:lnSpc>
              <a:buFont typeface="Wingdings" pitchFamily="2" charset="2"/>
              <a:buChar char="§"/>
            </a:pPr>
            <a:r>
              <a:rPr lang="en-US" b="1" dirty="0" smtClean="0">
                <a:solidFill>
                  <a:schemeClr val="accent6">
                    <a:lumMod val="50000"/>
                  </a:schemeClr>
                </a:solidFill>
              </a:rPr>
              <a:t>Acute</a:t>
            </a:r>
          </a:p>
          <a:p>
            <a:pPr lvl="2" algn="ctr">
              <a:lnSpc>
                <a:spcPct val="150000"/>
              </a:lnSpc>
              <a:buNone/>
            </a:pPr>
            <a:r>
              <a:rPr lang="en-US" b="1" u="sng" dirty="0" smtClean="0">
                <a:solidFill>
                  <a:srgbClr val="FF0000"/>
                </a:solidFill>
              </a:rPr>
              <a:t>PART--II</a:t>
            </a:r>
            <a:endParaRPr lang="en-IN" b="1" u="sng" dirty="0">
              <a:solidFill>
                <a:srgbClr val="FF0000"/>
              </a:solidFill>
            </a:endParaRPr>
          </a:p>
          <a:p>
            <a:pPr lvl="0" algn="just">
              <a:lnSpc>
                <a:spcPct val="150000"/>
              </a:lnSpc>
              <a:buFont typeface="Wingdings" pitchFamily="2" charset="2"/>
              <a:buChar char="Ø"/>
            </a:pPr>
            <a:r>
              <a:rPr lang="en-US" sz="2400" b="1" dirty="0"/>
              <a:t>Drug-induced enlargement</a:t>
            </a:r>
            <a:endParaRPr lang="en-IN" sz="2400" b="1" dirty="0"/>
          </a:p>
          <a:p>
            <a:pPr lvl="2" algn="just">
              <a:lnSpc>
                <a:spcPct val="150000"/>
              </a:lnSpc>
              <a:buFont typeface="Wingdings" pitchFamily="2" charset="2"/>
              <a:buChar char="§"/>
            </a:pPr>
            <a:r>
              <a:rPr lang="en-US" b="1" dirty="0">
                <a:solidFill>
                  <a:schemeClr val="accent6">
                    <a:lumMod val="50000"/>
                  </a:schemeClr>
                </a:solidFill>
              </a:rPr>
              <a:t>Anti-</a:t>
            </a:r>
            <a:r>
              <a:rPr lang="en-US" b="1" dirty="0" err="1">
                <a:solidFill>
                  <a:schemeClr val="accent6">
                    <a:lumMod val="50000"/>
                  </a:schemeClr>
                </a:solidFill>
              </a:rPr>
              <a:t>Convulsants</a:t>
            </a:r>
            <a:endParaRPr lang="en-IN" b="1" dirty="0">
              <a:solidFill>
                <a:schemeClr val="accent6">
                  <a:lumMod val="50000"/>
                </a:schemeClr>
              </a:solidFill>
            </a:endParaRPr>
          </a:p>
          <a:p>
            <a:pPr lvl="2" algn="just">
              <a:lnSpc>
                <a:spcPct val="150000"/>
              </a:lnSpc>
              <a:buFont typeface="Wingdings" pitchFamily="2" charset="2"/>
              <a:buChar char="§"/>
            </a:pPr>
            <a:r>
              <a:rPr lang="en-US" b="1" dirty="0" err="1" smtClean="0">
                <a:solidFill>
                  <a:schemeClr val="accent6">
                    <a:lumMod val="50000"/>
                  </a:schemeClr>
                </a:solidFill>
              </a:rPr>
              <a:t>Immunosuppresants</a:t>
            </a:r>
            <a:endParaRPr lang="en-IN" b="1" dirty="0">
              <a:solidFill>
                <a:schemeClr val="accent6">
                  <a:lumMod val="50000"/>
                </a:schemeClr>
              </a:solidFill>
            </a:endParaRPr>
          </a:p>
          <a:p>
            <a:pPr lvl="2" algn="just">
              <a:lnSpc>
                <a:spcPct val="150000"/>
              </a:lnSpc>
              <a:buFont typeface="Wingdings" pitchFamily="2" charset="2"/>
              <a:buChar char="§"/>
            </a:pPr>
            <a:r>
              <a:rPr lang="en-US" b="1" dirty="0">
                <a:solidFill>
                  <a:schemeClr val="accent6">
                    <a:lumMod val="50000"/>
                  </a:schemeClr>
                </a:solidFill>
              </a:rPr>
              <a:t>Calcium Channel Blockers</a:t>
            </a:r>
            <a:endParaRPr lang="en-IN" b="1" dirty="0">
              <a:solidFill>
                <a:schemeClr val="accent6">
                  <a:lumMod val="50000"/>
                </a:schemeClr>
              </a:solidFill>
            </a:endParaRPr>
          </a:p>
          <a:p>
            <a:pPr algn="just">
              <a:lnSpc>
                <a:spcPct val="150000"/>
              </a:lnSpc>
              <a:buFont typeface="Wingdings" pitchFamily="2" charset="2"/>
              <a:buChar char="Ø"/>
            </a:pPr>
            <a:endParaRPr lang="en-IN" sz="2400" b="1" dirty="0">
              <a:solidFill>
                <a:schemeClr val="bg1"/>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3</a:t>
            </a:fld>
            <a:endParaRPr lang="en-IN"/>
          </a:p>
        </p:txBody>
      </p:sp>
    </p:spTree>
    <p:extLst>
      <p:ext uri="{BB962C8B-B14F-4D97-AF65-F5344CB8AC3E}">
        <p14:creationId xmlns:p14="http://schemas.microsoft.com/office/powerpoint/2010/main" xmlns="" val="1245386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t>These </a:t>
            </a:r>
            <a:r>
              <a:rPr lang="en-US" sz="2400" b="1" dirty="0"/>
              <a:t>hormonal changes </a:t>
            </a:r>
            <a:r>
              <a:rPr lang="en-US" sz="2400" b="1" dirty="0" smtClean="0"/>
              <a:t>induces:</a:t>
            </a:r>
          </a:p>
          <a:p>
            <a:pPr lvl="1" algn="just">
              <a:lnSpc>
                <a:spcPct val="150000"/>
              </a:lnSpc>
            </a:pPr>
            <a:r>
              <a:rPr lang="en-IN" sz="2400" b="1" dirty="0" smtClean="0"/>
              <a:t>changes in vascular permeability, </a:t>
            </a:r>
          </a:p>
          <a:p>
            <a:pPr lvl="1" algn="just">
              <a:lnSpc>
                <a:spcPct val="150000"/>
              </a:lnSpc>
            </a:pPr>
            <a:r>
              <a:rPr lang="en-IN" sz="2400" b="1" dirty="0" smtClean="0"/>
              <a:t>leading to gingival </a:t>
            </a:r>
            <a:r>
              <a:rPr lang="en-IN" sz="2400" b="1" dirty="0" err="1" smtClean="0"/>
              <a:t>edema</a:t>
            </a:r>
            <a:r>
              <a:rPr lang="en-IN" sz="2400" b="1" dirty="0" smtClean="0"/>
              <a:t> and </a:t>
            </a:r>
          </a:p>
          <a:p>
            <a:pPr lvl="1" algn="just">
              <a:lnSpc>
                <a:spcPct val="150000"/>
              </a:lnSpc>
            </a:pPr>
            <a:r>
              <a:rPr lang="en-IN" sz="2400" b="1" dirty="0" smtClean="0"/>
              <a:t>an increased inflammatory response to dental plaque </a:t>
            </a:r>
          </a:p>
          <a:p>
            <a:pPr lvl="1" algn="just">
              <a:lnSpc>
                <a:spcPct val="150000"/>
              </a:lnSpc>
            </a:pPr>
            <a:r>
              <a:rPr lang="en-US" sz="2400" b="1" dirty="0" smtClean="0"/>
              <a:t>Increased </a:t>
            </a:r>
            <a:r>
              <a:rPr lang="en-US" sz="2400" b="1" dirty="0"/>
              <a:t>number of </a:t>
            </a:r>
            <a:r>
              <a:rPr lang="en-US" sz="2400" b="1" dirty="0" err="1" smtClean="0"/>
              <a:t>Prevotella</a:t>
            </a:r>
            <a:r>
              <a:rPr lang="en-US" sz="2400" b="1" dirty="0" smtClean="0"/>
              <a:t> </a:t>
            </a:r>
            <a:r>
              <a:rPr lang="en-US" sz="2400" b="1" dirty="0" err="1" smtClean="0"/>
              <a:t>intermedia</a:t>
            </a:r>
            <a:endParaRPr lang="en-US" sz="2400" b="1" dirty="0"/>
          </a:p>
          <a:p>
            <a:pPr algn="just">
              <a:lnSpc>
                <a:spcPct val="150000"/>
              </a:lnSpc>
            </a:pPr>
            <a:endParaRPr lang="en-IN" sz="2400" b="1" dirty="0"/>
          </a:p>
        </p:txBody>
      </p:sp>
      <p:sp>
        <p:nvSpPr>
          <p:cNvPr id="4" name="Slide Number Placeholder 3"/>
          <p:cNvSpPr>
            <a:spLocks noGrp="1"/>
          </p:cNvSpPr>
          <p:nvPr>
            <p:ph type="sldNum" sz="quarter" idx="12"/>
          </p:nvPr>
        </p:nvSpPr>
        <p:spPr/>
        <p:txBody>
          <a:bodyPr/>
          <a:lstStyle/>
          <a:p>
            <a:fld id="{1FF7502D-4500-4161-A94F-C02DC09608B1}" type="slidenum">
              <a:rPr lang="en-IN" smtClean="0"/>
              <a:pPr/>
              <a:t>30</a:t>
            </a:fld>
            <a:endParaRPr lang="en-IN"/>
          </a:p>
        </p:txBody>
      </p:sp>
    </p:spTree>
    <p:extLst>
      <p:ext uri="{BB962C8B-B14F-4D97-AF65-F5344CB8AC3E}">
        <p14:creationId xmlns:p14="http://schemas.microsoft.com/office/powerpoint/2010/main" xmlns="" val="2536987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IN" sz="2400" b="1" dirty="0" smtClean="0">
                <a:solidFill>
                  <a:srgbClr val="7030A0"/>
                </a:solidFill>
              </a:rPr>
              <a:t>Marginal enlargement:</a:t>
            </a:r>
            <a:r>
              <a:rPr lang="en-IN" sz="2400" b="1" dirty="0" smtClean="0"/>
              <a:t> </a:t>
            </a:r>
          </a:p>
          <a:p>
            <a:pPr algn="just">
              <a:lnSpc>
                <a:spcPct val="150000"/>
              </a:lnSpc>
              <a:buFont typeface="Wingdings" pitchFamily="2" charset="2"/>
              <a:buChar char="Ø"/>
            </a:pPr>
            <a:r>
              <a:rPr lang="en-IN" sz="2400" b="1" dirty="0" smtClean="0"/>
              <a:t>Results from the aggravation of previous inflammation</a:t>
            </a:r>
          </a:p>
          <a:p>
            <a:pPr algn="just">
              <a:lnSpc>
                <a:spcPct val="150000"/>
              </a:lnSpc>
              <a:buFont typeface="Wingdings" pitchFamily="2" charset="2"/>
              <a:buChar char="Ø"/>
            </a:pPr>
            <a:r>
              <a:rPr lang="en-IN" sz="2400" b="1" dirty="0"/>
              <a:t>I</a:t>
            </a:r>
            <a:r>
              <a:rPr lang="en-IN" sz="2400" b="1" dirty="0" smtClean="0"/>
              <a:t>ncidence- 10% and 70% </a:t>
            </a:r>
            <a:endParaRPr lang="en-IN" sz="2400" b="1" dirty="0" smtClean="0">
              <a:solidFill>
                <a:srgbClr val="FF0000"/>
              </a:solidFill>
            </a:endParaRPr>
          </a:p>
          <a:p>
            <a:pPr algn="just">
              <a:lnSpc>
                <a:spcPct val="150000"/>
              </a:lnSpc>
              <a:buFont typeface="Wingdings" pitchFamily="2" charset="2"/>
              <a:buChar char="Ø"/>
            </a:pPr>
            <a:r>
              <a:rPr lang="en-IN" sz="2400" b="1" dirty="0"/>
              <a:t>U</a:t>
            </a:r>
            <a:r>
              <a:rPr lang="en-IN" sz="2400" b="1" dirty="0" smtClean="0"/>
              <a:t>sually </a:t>
            </a:r>
            <a:r>
              <a:rPr lang="en-IN" sz="2400" b="1" dirty="0"/>
              <a:t>generalized and tends to be more prominent </a:t>
            </a:r>
            <a:r>
              <a:rPr lang="en-IN" sz="2400" b="1" dirty="0" err="1"/>
              <a:t>interproximally</a:t>
            </a:r>
            <a:r>
              <a:rPr lang="en-IN" sz="2400" b="1" dirty="0"/>
              <a:t> than on the facial and lingual </a:t>
            </a:r>
            <a:r>
              <a:rPr lang="en-IN" sz="2400" b="1" dirty="0" smtClean="0"/>
              <a:t>surfaces</a:t>
            </a:r>
          </a:p>
          <a:p>
            <a:pPr algn="just">
              <a:lnSpc>
                <a:spcPct val="150000"/>
              </a:lnSpc>
              <a:buFont typeface="Wingdings" pitchFamily="2" charset="2"/>
              <a:buChar char="Ø"/>
            </a:pPr>
            <a:r>
              <a:rPr lang="en-IN" sz="2400" b="1" dirty="0"/>
              <a:t>B</a:t>
            </a:r>
            <a:r>
              <a:rPr lang="en-IN" sz="2400" b="1" dirty="0" smtClean="0"/>
              <a:t>right </a:t>
            </a:r>
            <a:r>
              <a:rPr lang="en-IN" sz="2400" b="1" dirty="0"/>
              <a:t>red or magenta, soft, and friable and has a smooth, shiny </a:t>
            </a:r>
            <a:r>
              <a:rPr lang="en-IN" sz="2400" b="1" dirty="0" smtClean="0"/>
              <a:t>surface</a:t>
            </a:r>
          </a:p>
          <a:p>
            <a:pPr algn="just">
              <a:lnSpc>
                <a:spcPct val="150000"/>
              </a:lnSpc>
              <a:buFont typeface="Wingdings" pitchFamily="2" charset="2"/>
              <a:buChar char="Ø"/>
            </a:pPr>
            <a:r>
              <a:rPr lang="en-IN" sz="2400" b="1" dirty="0" smtClean="0"/>
              <a:t>Bleeding </a:t>
            </a:r>
            <a:r>
              <a:rPr lang="en-IN" sz="2400" b="1" dirty="0"/>
              <a:t>occurs spontaneously or on slight </a:t>
            </a:r>
            <a:r>
              <a:rPr lang="en-IN" sz="2400" b="1" dirty="0" smtClean="0"/>
              <a:t>provocation</a:t>
            </a:r>
            <a:endParaRPr lang="en-IN" sz="2400" b="1" dirty="0">
              <a:solidFill>
                <a:srgbClr val="FF000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31</a:t>
            </a:fld>
            <a:endParaRPr lang="en-IN"/>
          </a:p>
        </p:txBody>
      </p:sp>
    </p:spTree>
    <p:extLst>
      <p:ext uri="{BB962C8B-B14F-4D97-AF65-F5344CB8AC3E}">
        <p14:creationId xmlns:p14="http://schemas.microsoft.com/office/powerpoint/2010/main" xmlns="" val="2344421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F7502D-4500-4161-A94F-C02DC09608B1}" type="slidenum">
              <a:rPr lang="en-IN" smtClean="0"/>
              <a:pPr/>
              <a:t>32</a:t>
            </a:fld>
            <a:endParaRPr lang="en-IN"/>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196752"/>
            <a:ext cx="6492875" cy="4064000"/>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806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IN" sz="2400" b="1" dirty="0" err="1" smtClean="0">
                <a:solidFill>
                  <a:srgbClr val="7030A0"/>
                </a:solidFill>
              </a:rPr>
              <a:t>Tumorlike</a:t>
            </a:r>
            <a:r>
              <a:rPr lang="en-IN" sz="2400" b="1" dirty="0" smtClean="0">
                <a:solidFill>
                  <a:srgbClr val="7030A0"/>
                </a:solidFill>
              </a:rPr>
              <a:t> gingival enlargement:</a:t>
            </a:r>
            <a:r>
              <a:rPr lang="en-IN" sz="2400" b="1" dirty="0" smtClean="0"/>
              <a:t> </a:t>
            </a:r>
          </a:p>
          <a:p>
            <a:pPr algn="just">
              <a:lnSpc>
                <a:spcPct val="150000"/>
              </a:lnSpc>
              <a:buFont typeface="Wingdings" pitchFamily="2" charset="2"/>
              <a:buChar char="Ø"/>
            </a:pPr>
            <a:r>
              <a:rPr lang="en-IN" sz="2400" b="1" dirty="0" smtClean="0"/>
              <a:t>Pregnancy </a:t>
            </a:r>
            <a:r>
              <a:rPr lang="en-IN" sz="2400" b="1" dirty="0" err="1"/>
              <a:t>tumor</a:t>
            </a:r>
            <a:r>
              <a:rPr lang="en-IN" sz="2400" b="1" dirty="0"/>
              <a:t> is a benign </a:t>
            </a:r>
            <a:r>
              <a:rPr lang="en-IN" sz="2400" b="1" dirty="0" smtClean="0"/>
              <a:t>hyperplastic gingival </a:t>
            </a:r>
            <a:r>
              <a:rPr lang="en-IN" sz="2400" b="1" dirty="0"/>
              <a:t>lesion occurring during </a:t>
            </a:r>
            <a:r>
              <a:rPr lang="en-IN" sz="2400" b="1" dirty="0" smtClean="0"/>
              <a:t>pregnancy</a:t>
            </a:r>
          </a:p>
          <a:p>
            <a:pPr marL="342900" lvl="1" indent="-342900" algn="just">
              <a:lnSpc>
                <a:spcPct val="150000"/>
              </a:lnSpc>
              <a:buFont typeface="Wingdings" pitchFamily="2" charset="2"/>
              <a:buChar char="Ø"/>
            </a:pPr>
            <a:r>
              <a:rPr lang="en-US" sz="2400" b="1" dirty="0" smtClean="0">
                <a:solidFill>
                  <a:srgbClr val="FF0066"/>
                </a:solidFill>
              </a:rPr>
              <a:t>Synonym: </a:t>
            </a:r>
            <a:r>
              <a:rPr lang="en-US" sz="2400" b="1" dirty="0" err="1"/>
              <a:t>A</a:t>
            </a:r>
            <a:r>
              <a:rPr lang="en-US" sz="2400" b="1" dirty="0" err="1" smtClean="0"/>
              <a:t>ngiogranuloma</a:t>
            </a:r>
            <a:r>
              <a:rPr lang="en-US" sz="2400" b="1" dirty="0" smtClean="0"/>
              <a:t> </a:t>
            </a:r>
          </a:p>
          <a:p>
            <a:pPr marL="0" lvl="1" indent="0" algn="just">
              <a:lnSpc>
                <a:spcPct val="150000"/>
              </a:lnSpc>
              <a:buNone/>
            </a:pPr>
            <a:r>
              <a:rPr lang="en-US" sz="2400" b="1" dirty="0" smtClean="0"/>
              <a:t>	          Pregnancy tumor</a:t>
            </a:r>
          </a:p>
          <a:p>
            <a:pPr marL="0" lvl="1" indent="0" algn="just">
              <a:lnSpc>
                <a:spcPct val="150000"/>
              </a:lnSpc>
              <a:buNone/>
            </a:pPr>
            <a:r>
              <a:rPr lang="en-US" sz="2400" b="1" dirty="0"/>
              <a:t>	 </a:t>
            </a:r>
            <a:r>
              <a:rPr lang="en-US" sz="2400" b="1" dirty="0" smtClean="0"/>
              <a:t>         Pregnancy </a:t>
            </a:r>
            <a:r>
              <a:rPr lang="en-US" sz="2400" b="1" dirty="0" err="1" smtClean="0"/>
              <a:t>epulis</a:t>
            </a:r>
            <a:endParaRPr lang="en-IN" sz="2400" b="1" dirty="0" smtClean="0"/>
          </a:p>
        </p:txBody>
      </p:sp>
      <p:sp>
        <p:nvSpPr>
          <p:cNvPr id="4" name="Slide Number Placeholder 3"/>
          <p:cNvSpPr>
            <a:spLocks noGrp="1"/>
          </p:cNvSpPr>
          <p:nvPr>
            <p:ph type="sldNum" sz="quarter" idx="12"/>
          </p:nvPr>
        </p:nvSpPr>
        <p:spPr/>
        <p:txBody>
          <a:bodyPr/>
          <a:lstStyle/>
          <a:p>
            <a:fld id="{1FF7502D-4500-4161-A94F-C02DC09608B1}" type="slidenum">
              <a:rPr lang="en-IN" smtClean="0"/>
              <a:pPr/>
              <a:t>33</a:t>
            </a:fld>
            <a:endParaRPr lang="en-IN"/>
          </a:p>
        </p:txBody>
      </p:sp>
    </p:spTree>
    <p:extLst>
      <p:ext uri="{BB962C8B-B14F-4D97-AF65-F5344CB8AC3E}">
        <p14:creationId xmlns:p14="http://schemas.microsoft.com/office/powerpoint/2010/main" xmlns="" val="1948151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just">
              <a:lnSpc>
                <a:spcPct val="150000"/>
              </a:lnSpc>
              <a:buNone/>
            </a:pPr>
            <a:endParaRPr lang="en-IN" sz="2400" b="1" dirty="0" smtClean="0"/>
          </a:p>
        </p:txBody>
      </p:sp>
      <p:sp>
        <p:nvSpPr>
          <p:cNvPr id="4" name="Slide Number Placeholder 3"/>
          <p:cNvSpPr>
            <a:spLocks noGrp="1"/>
          </p:cNvSpPr>
          <p:nvPr>
            <p:ph type="sldNum" sz="quarter" idx="12"/>
          </p:nvPr>
        </p:nvSpPr>
        <p:spPr/>
        <p:txBody>
          <a:bodyPr/>
          <a:lstStyle/>
          <a:p>
            <a:fld id="{1FF7502D-4500-4161-A94F-C02DC09608B1}" type="slidenum">
              <a:rPr lang="en-IN" smtClean="0"/>
              <a:pPr/>
              <a:t>34</a:t>
            </a:fld>
            <a:endParaRPr lang="en-IN"/>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628800"/>
            <a:ext cx="4645874" cy="2756892"/>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5349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IN" sz="2400" b="1" dirty="0" smtClean="0"/>
              <a:t>It is not a neoplasm; it is an inflammatory response to bacterial plaque and is modified by the patient’s condition. </a:t>
            </a:r>
          </a:p>
          <a:p>
            <a:pPr algn="just">
              <a:lnSpc>
                <a:spcPct val="150000"/>
              </a:lnSpc>
              <a:buFont typeface="Wingdings" pitchFamily="2" charset="2"/>
              <a:buChar char="Ø"/>
            </a:pPr>
            <a:r>
              <a:rPr lang="en-IN" sz="2400" b="1" dirty="0" smtClean="0"/>
              <a:t>It usually appears after the third month of pregnancy but may occur earlier. </a:t>
            </a:r>
          </a:p>
          <a:p>
            <a:pPr algn="just">
              <a:lnSpc>
                <a:spcPct val="150000"/>
              </a:lnSpc>
              <a:buFont typeface="Wingdings" pitchFamily="2" charset="2"/>
              <a:buChar char="Ø"/>
            </a:pPr>
            <a:r>
              <a:rPr lang="en-IN" sz="2400" b="1" dirty="0" smtClean="0"/>
              <a:t>Incidence …… 1.8% to 5%.</a:t>
            </a:r>
          </a:p>
        </p:txBody>
      </p:sp>
      <p:sp>
        <p:nvSpPr>
          <p:cNvPr id="4" name="Slide Number Placeholder 3"/>
          <p:cNvSpPr>
            <a:spLocks noGrp="1"/>
          </p:cNvSpPr>
          <p:nvPr>
            <p:ph type="sldNum" sz="quarter" idx="12"/>
          </p:nvPr>
        </p:nvSpPr>
        <p:spPr/>
        <p:txBody>
          <a:bodyPr/>
          <a:lstStyle/>
          <a:p>
            <a:fld id="{1FF7502D-4500-4161-A94F-C02DC09608B1}" type="slidenum">
              <a:rPr lang="en-IN" smtClean="0"/>
              <a:pPr/>
              <a:t>35</a:t>
            </a:fld>
            <a:endParaRPr lang="en-IN"/>
          </a:p>
        </p:txBody>
      </p:sp>
    </p:spTree>
    <p:extLst>
      <p:ext uri="{BB962C8B-B14F-4D97-AF65-F5344CB8AC3E}">
        <p14:creationId xmlns:p14="http://schemas.microsoft.com/office/powerpoint/2010/main" xmlns="" val="469350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69371"/>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t>A </a:t>
            </a:r>
            <a:r>
              <a:rPr lang="en-US" sz="2400" b="1" dirty="0"/>
              <a:t>discrete mushroom like flattened spherical mass that protrudes from the gingival margin or more commonly from the interproximal </a:t>
            </a:r>
            <a:r>
              <a:rPr lang="en-US" sz="2400" b="1" dirty="0" smtClean="0"/>
              <a:t>space </a:t>
            </a:r>
            <a:endParaRPr lang="en-US" sz="2400" b="1" dirty="0"/>
          </a:p>
          <a:p>
            <a:pPr algn="just">
              <a:lnSpc>
                <a:spcPct val="150000"/>
              </a:lnSpc>
              <a:buFont typeface="Wingdings" pitchFamily="2" charset="2"/>
              <a:buChar char="Ø"/>
            </a:pPr>
            <a:r>
              <a:rPr lang="en-US" sz="2400" b="1" dirty="0"/>
              <a:t>Attached by a sessile or </a:t>
            </a:r>
            <a:r>
              <a:rPr lang="en-US" sz="2400" b="1" dirty="0" err="1"/>
              <a:t>pedunculated</a:t>
            </a:r>
            <a:r>
              <a:rPr lang="en-US" sz="2400" b="1" dirty="0"/>
              <a:t> base &amp;</a:t>
            </a:r>
            <a:r>
              <a:rPr lang="en-US" sz="2400" b="1" dirty="0" smtClean="0"/>
              <a:t> </a:t>
            </a:r>
            <a:r>
              <a:rPr lang="en-US" sz="2400" b="1" dirty="0"/>
              <a:t>tends to expand laterally </a:t>
            </a:r>
            <a:endParaRPr lang="en-US" sz="2400" b="1" dirty="0" smtClean="0"/>
          </a:p>
          <a:p>
            <a:pPr algn="just">
              <a:lnSpc>
                <a:spcPct val="150000"/>
              </a:lnSpc>
              <a:buFont typeface="Wingdings" pitchFamily="2" charset="2"/>
              <a:buChar char="Ø"/>
            </a:pPr>
            <a:r>
              <a:rPr lang="en-US" sz="2400" b="1" dirty="0" smtClean="0"/>
              <a:t>Pressure </a:t>
            </a:r>
            <a:r>
              <a:rPr lang="en-US" sz="2400" b="1" dirty="0"/>
              <a:t>from the tongue and cheek perpetuates its flattened </a:t>
            </a:r>
            <a:r>
              <a:rPr lang="en-US" sz="2400" b="1" dirty="0" smtClean="0"/>
              <a:t>appearance</a:t>
            </a:r>
            <a:endParaRPr lang="en-US" sz="2400" b="1" dirty="0"/>
          </a:p>
        </p:txBody>
      </p:sp>
      <p:sp>
        <p:nvSpPr>
          <p:cNvPr id="4" name="Slide Number Placeholder 3"/>
          <p:cNvSpPr>
            <a:spLocks noGrp="1"/>
          </p:cNvSpPr>
          <p:nvPr>
            <p:ph type="sldNum" sz="quarter" idx="12"/>
          </p:nvPr>
        </p:nvSpPr>
        <p:spPr/>
        <p:txBody>
          <a:bodyPr/>
          <a:lstStyle/>
          <a:p>
            <a:fld id="{1FF7502D-4500-4161-A94F-C02DC09608B1}" type="slidenum">
              <a:rPr lang="en-IN" smtClean="0"/>
              <a:pPr/>
              <a:t>36</a:t>
            </a:fld>
            <a:endParaRPr lang="en-IN"/>
          </a:p>
        </p:txBody>
      </p:sp>
    </p:spTree>
    <p:extLst>
      <p:ext uri="{BB962C8B-B14F-4D97-AF65-F5344CB8AC3E}">
        <p14:creationId xmlns:p14="http://schemas.microsoft.com/office/powerpoint/2010/main" xmlns="" val="206662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t>Generally </a:t>
            </a:r>
            <a:r>
              <a:rPr lang="en-US" sz="2400" b="1" dirty="0"/>
              <a:t>dusky </a:t>
            </a:r>
            <a:r>
              <a:rPr lang="en-US" sz="2400" b="1" dirty="0">
                <a:solidFill>
                  <a:srgbClr val="FF0066"/>
                </a:solidFill>
              </a:rPr>
              <a:t>red or magenta </a:t>
            </a:r>
            <a:r>
              <a:rPr lang="en-US" sz="2400" b="1" dirty="0"/>
              <a:t>it has a smooth glistening surface that often exhibits numerous deep red pin point </a:t>
            </a:r>
            <a:r>
              <a:rPr lang="en-US" sz="2400" b="1" dirty="0" smtClean="0"/>
              <a:t>markings</a:t>
            </a:r>
            <a:endParaRPr lang="en-US" sz="2400" b="1" dirty="0"/>
          </a:p>
          <a:p>
            <a:pPr algn="just">
              <a:lnSpc>
                <a:spcPct val="150000"/>
              </a:lnSpc>
              <a:buFont typeface="Wingdings" pitchFamily="2" charset="2"/>
              <a:buChar char="Ø"/>
            </a:pPr>
            <a:r>
              <a:rPr lang="en-US" sz="2400" b="1" dirty="0"/>
              <a:t>It is a superficial lesion and ordinarily does not invade the underlying </a:t>
            </a:r>
            <a:r>
              <a:rPr lang="en-US" sz="2400" b="1" dirty="0" smtClean="0"/>
              <a:t>bone</a:t>
            </a:r>
          </a:p>
          <a:p>
            <a:pPr algn="just">
              <a:lnSpc>
                <a:spcPct val="150000"/>
              </a:lnSpc>
              <a:buFont typeface="Wingdings" pitchFamily="2" charset="2"/>
              <a:buChar char="Ø"/>
            </a:pPr>
            <a:r>
              <a:rPr lang="en-US" sz="2400" b="1" dirty="0"/>
              <a:t>The consistency varies, the mass is usually semi firm, but it may have various degree of softness and shape </a:t>
            </a:r>
            <a:r>
              <a:rPr lang="en-US" sz="2400" b="1" dirty="0" smtClean="0"/>
              <a:t>friability</a:t>
            </a:r>
            <a:endParaRPr lang="en-US" sz="2400" b="1" dirty="0"/>
          </a:p>
          <a:p>
            <a:pPr algn="just">
              <a:lnSpc>
                <a:spcPct val="150000"/>
              </a:lnSpc>
              <a:buFont typeface="Wingdings" pitchFamily="2" charset="2"/>
              <a:buChar char="Ø"/>
            </a:pPr>
            <a:r>
              <a:rPr lang="en-US" sz="2400" b="1" dirty="0"/>
              <a:t>It is usually </a:t>
            </a:r>
            <a:r>
              <a:rPr lang="en-US" sz="2400" b="1" dirty="0" smtClean="0"/>
              <a:t>painless</a:t>
            </a:r>
            <a:endParaRPr lang="en-US" sz="2400" b="1" dirty="0"/>
          </a:p>
          <a:p>
            <a:pPr algn="just">
              <a:lnSpc>
                <a:spcPct val="150000"/>
              </a:lnSpc>
              <a:buFont typeface="Wingdings" pitchFamily="2" charset="2"/>
              <a:buChar char="Ø"/>
            </a:pPr>
            <a:endParaRPr lang="en-IN" sz="2400" b="1" dirty="0" smtClean="0"/>
          </a:p>
        </p:txBody>
      </p:sp>
      <p:sp>
        <p:nvSpPr>
          <p:cNvPr id="4" name="Slide Number Placeholder 3"/>
          <p:cNvSpPr>
            <a:spLocks noGrp="1"/>
          </p:cNvSpPr>
          <p:nvPr>
            <p:ph type="sldNum" sz="quarter" idx="12"/>
          </p:nvPr>
        </p:nvSpPr>
        <p:spPr/>
        <p:txBody>
          <a:bodyPr/>
          <a:lstStyle/>
          <a:p>
            <a:fld id="{1FF7502D-4500-4161-A94F-C02DC09608B1}" type="slidenum">
              <a:rPr lang="en-IN" smtClean="0"/>
              <a:pPr/>
              <a:t>37</a:t>
            </a:fld>
            <a:endParaRPr lang="en-IN"/>
          </a:p>
        </p:txBody>
      </p:sp>
    </p:spTree>
    <p:extLst>
      <p:ext uri="{BB962C8B-B14F-4D97-AF65-F5344CB8AC3E}">
        <p14:creationId xmlns:p14="http://schemas.microsoft.com/office/powerpoint/2010/main" xmlns="" val="519254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F7502D-4500-4161-A94F-C02DC09608B1}" type="slidenum">
              <a:rPr lang="en-IN" smtClean="0"/>
              <a:pPr/>
              <a:t>38</a:t>
            </a:fld>
            <a:endParaRPr lang="en-IN"/>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9"/>
            <a:ext cx="4273134" cy="2971634"/>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3428999"/>
            <a:ext cx="4789530" cy="2934245"/>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3476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F7502D-4500-4161-A94F-C02DC09608B1}" type="slidenum">
              <a:rPr lang="en-IN" smtClean="0"/>
              <a:pPr/>
              <a:t>39</a:t>
            </a:fld>
            <a:endParaRPr lang="en-IN"/>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380" y="394039"/>
            <a:ext cx="5151740" cy="3278380"/>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3853036"/>
            <a:ext cx="5165931" cy="2384276"/>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026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style>
          <a:lnRef idx="2">
            <a:schemeClr val="accent1"/>
          </a:lnRef>
          <a:fillRef idx="1">
            <a:schemeClr val="lt1"/>
          </a:fillRef>
          <a:effectRef idx="0">
            <a:schemeClr val="accent1"/>
          </a:effectRef>
          <a:fontRef idx="minor">
            <a:schemeClr val="dk1"/>
          </a:fontRef>
        </p:style>
        <p:txBody>
          <a:bodyPr>
            <a:normAutofit fontScale="92500"/>
          </a:bodyPr>
          <a:lstStyle/>
          <a:p>
            <a:pPr lvl="0" algn="just">
              <a:lnSpc>
                <a:spcPct val="150000"/>
              </a:lnSpc>
              <a:buFont typeface="Wingdings" pitchFamily="2" charset="2"/>
              <a:buChar char="Ø"/>
            </a:pPr>
            <a:r>
              <a:rPr lang="en-US" sz="2400" b="1" dirty="0"/>
              <a:t>Idiopathic Gingival </a:t>
            </a:r>
            <a:r>
              <a:rPr lang="en-US" sz="2400" b="1" dirty="0" smtClean="0"/>
              <a:t>enlargement</a:t>
            </a:r>
          </a:p>
          <a:p>
            <a:pPr lvl="0" algn="ctr">
              <a:lnSpc>
                <a:spcPct val="150000"/>
              </a:lnSpc>
              <a:buNone/>
            </a:pPr>
            <a:r>
              <a:rPr lang="en-US" sz="2400" b="1" u="sng" dirty="0" smtClean="0">
                <a:solidFill>
                  <a:srgbClr val="FF0000"/>
                </a:solidFill>
              </a:rPr>
              <a:t>PART-III</a:t>
            </a:r>
            <a:endParaRPr lang="en-IN" sz="2400" b="1" u="sng" dirty="0">
              <a:solidFill>
                <a:srgbClr val="FF0000"/>
              </a:solidFill>
            </a:endParaRPr>
          </a:p>
          <a:p>
            <a:pPr lvl="0" algn="just">
              <a:lnSpc>
                <a:spcPct val="150000"/>
              </a:lnSpc>
              <a:buFont typeface="Wingdings" pitchFamily="2" charset="2"/>
              <a:buChar char="Ø"/>
            </a:pPr>
            <a:r>
              <a:rPr lang="en-US" sz="2400" b="1" dirty="0"/>
              <a:t>Enlargements associated with systemic diseases or </a:t>
            </a:r>
            <a:r>
              <a:rPr lang="en-US" sz="2400" b="1" dirty="0" smtClean="0"/>
              <a:t>conditions</a:t>
            </a:r>
          </a:p>
          <a:p>
            <a:pPr lvl="0" algn="just">
              <a:lnSpc>
                <a:spcPct val="150000"/>
              </a:lnSpc>
              <a:buFont typeface="Wingdings" pitchFamily="2" charset="2"/>
              <a:buChar char="Ø"/>
            </a:pPr>
            <a:r>
              <a:rPr lang="en-US" sz="2400" b="1" dirty="0" smtClean="0"/>
              <a:t>Neoplastic enlargements</a:t>
            </a:r>
            <a:endParaRPr lang="en-IN" sz="2400" b="1" dirty="0"/>
          </a:p>
          <a:p>
            <a:pPr lvl="0" algn="just">
              <a:lnSpc>
                <a:spcPct val="150000"/>
              </a:lnSpc>
              <a:buFont typeface="Wingdings" pitchFamily="2" charset="2"/>
              <a:buChar char="Ø"/>
            </a:pPr>
            <a:r>
              <a:rPr lang="en-US" sz="2400" b="1" dirty="0"/>
              <a:t>False </a:t>
            </a:r>
            <a:r>
              <a:rPr lang="en-US" sz="2400" b="1" dirty="0" smtClean="0"/>
              <a:t>enlargement</a:t>
            </a:r>
          </a:p>
          <a:p>
            <a:pPr lvl="0" algn="just">
              <a:lnSpc>
                <a:spcPct val="150000"/>
              </a:lnSpc>
              <a:buFont typeface="Wingdings" pitchFamily="2" charset="2"/>
              <a:buChar char="Ø"/>
            </a:pPr>
            <a:r>
              <a:rPr lang="en-US" sz="2400" b="1" dirty="0" smtClean="0"/>
              <a:t>Summary</a:t>
            </a:r>
          </a:p>
          <a:p>
            <a:pPr lvl="0" algn="just">
              <a:lnSpc>
                <a:spcPct val="150000"/>
              </a:lnSpc>
              <a:buFont typeface="Wingdings" pitchFamily="2" charset="2"/>
              <a:buChar char="Ø"/>
            </a:pPr>
            <a:r>
              <a:rPr lang="en-US" sz="2400" b="1" dirty="0" smtClean="0"/>
              <a:t>Reference </a:t>
            </a:r>
            <a:endParaRPr lang="en-IN" sz="2400" b="1" dirty="0"/>
          </a:p>
        </p:txBody>
      </p:sp>
      <p:sp>
        <p:nvSpPr>
          <p:cNvPr id="2" name="Slide Number Placeholder 1"/>
          <p:cNvSpPr>
            <a:spLocks noGrp="1"/>
          </p:cNvSpPr>
          <p:nvPr>
            <p:ph type="sldNum" sz="quarter" idx="12"/>
          </p:nvPr>
        </p:nvSpPr>
        <p:spPr/>
        <p:txBody>
          <a:bodyPr/>
          <a:lstStyle/>
          <a:p>
            <a:fld id="{1FF7502D-4500-4161-A94F-C02DC09608B1}" type="slidenum">
              <a:rPr lang="en-IN" smtClean="0"/>
              <a:pPr/>
              <a:t>4</a:t>
            </a:fld>
            <a:endParaRPr lang="en-IN"/>
          </a:p>
        </p:txBody>
      </p:sp>
    </p:spTree>
    <p:extLst>
      <p:ext uri="{BB962C8B-B14F-4D97-AF65-F5344CB8AC3E}">
        <p14:creationId xmlns:p14="http://schemas.microsoft.com/office/powerpoint/2010/main" xmlns="" val="3772395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08512"/>
          </a:xfrm>
          <a:solidFill>
            <a:schemeClr val="accent5">
              <a:lumMod val="40000"/>
              <a:lumOff val="60000"/>
              <a:alpha val="70000"/>
            </a:schemeClr>
          </a:solidFill>
        </p:spPr>
        <p:txBody>
          <a:bodyPr>
            <a:noAutofit/>
          </a:bodyPr>
          <a:lstStyle/>
          <a:p>
            <a:pPr marL="0" indent="0" algn="just">
              <a:lnSpc>
                <a:spcPct val="150000"/>
              </a:lnSpc>
              <a:buNone/>
            </a:pPr>
            <a:r>
              <a:rPr lang="en-US" b="1" dirty="0" smtClean="0">
                <a:solidFill>
                  <a:schemeClr val="accent6">
                    <a:lumMod val="75000"/>
                  </a:schemeClr>
                </a:solidFill>
              </a:rPr>
              <a:t>Enlargement in puberty:</a:t>
            </a:r>
          </a:p>
          <a:p>
            <a:pPr algn="just">
              <a:lnSpc>
                <a:spcPct val="150000"/>
              </a:lnSpc>
              <a:buFont typeface="Wingdings" pitchFamily="2" charset="2"/>
              <a:buChar char="Ø"/>
            </a:pPr>
            <a:r>
              <a:rPr lang="en-US" sz="2400" b="1" dirty="0"/>
              <a:t>O</a:t>
            </a:r>
            <a:r>
              <a:rPr lang="en-US" sz="2400" b="1" dirty="0" smtClean="0"/>
              <a:t>ccurs </a:t>
            </a:r>
            <a:r>
              <a:rPr lang="en-US" sz="2400" b="1" dirty="0"/>
              <a:t>in both male and female </a:t>
            </a:r>
            <a:r>
              <a:rPr lang="en-US" sz="2400" b="1" dirty="0" smtClean="0"/>
              <a:t>adolescents</a:t>
            </a:r>
          </a:p>
          <a:p>
            <a:pPr algn="just">
              <a:lnSpc>
                <a:spcPct val="150000"/>
              </a:lnSpc>
              <a:buFont typeface="Wingdings" pitchFamily="2" charset="2"/>
              <a:buChar char="Ø"/>
            </a:pPr>
            <a:r>
              <a:rPr lang="en-US" sz="2400" b="1" dirty="0"/>
              <a:t>A</a:t>
            </a:r>
            <a:r>
              <a:rPr lang="en-US" sz="2400" b="1" dirty="0" smtClean="0"/>
              <a:t>ppears </a:t>
            </a:r>
            <a:r>
              <a:rPr lang="en-US" sz="2400" b="1" dirty="0"/>
              <a:t>in areas of plaque </a:t>
            </a:r>
            <a:r>
              <a:rPr lang="en-US" sz="2400" b="1" dirty="0" smtClean="0"/>
              <a:t>accumulation</a:t>
            </a:r>
          </a:p>
          <a:p>
            <a:pPr algn="just">
              <a:lnSpc>
                <a:spcPct val="150000"/>
              </a:lnSpc>
              <a:buFont typeface="Wingdings" pitchFamily="2" charset="2"/>
              <a:buChar char="Ø"/>
            </a:pPr>
            <a:r>
              <a:rPr lang="en-US" sz="2400" b="1" dirty="0" smtClean="0"/>
              <a:t>After puberty the enlargement undergoes spontaneous reduction but does not disappear until plaque and calculus are removed</a:t>
            </a:r>
          </a:p>
          <a:p>
            <a:pPr algn="just">
              <a:lnSpc>
                <a:spcPct val="150000"/>
              </a:lnSpc>
              <a:buFont typeface="Wingdings" pitchFamily="2" charset="2"/>
              <a:buChar char="Ø"/>
            </a:pPr>
            <a:endParaRPr lang="en-US" sz="2400" dirty="0">
              <a:latin typeface="Times New Roman" pitchFamily="18" charset="0"/>
              <a:cs typeface="Times New Roman" pitchFamily="18" charset="0"/>
            </a:endParaRPr>
          </a:p>
          <a:p>
            <a:pPr marL="0" indent="0" algn="just">
              <a:lnSpc>
                <a:spcPct val="150000"/>
              </a:lnSpc>
              <a:buNone/>
            </a:pPr>
            <a:endParaRPr lang="en-IN" sz="2400" dirty="0"/>
          </a:p>
          <a:p>
            <a:pPr marL="0" indent="0" algn="just">
              <a:lnSpc>
                <a:spcPct val="150000"/>
              </a:lnSpc>
              <a:buNone/>
            </a:pPr>
            <a:endParaRPr lang="en-US" sz="2400" dirty="0" smtClean="0"/>
          </a:p>
          <a:p>
            <a:pPr marL="0" indent="0" algn="just">
              <a:lnSpc>
                <a:spcPct val="150000"/>
              </a:lnSpc>
              <a:buNone/>
            </a:pPr>
            <a:endParaRPr lang="en-US" sz="2400" b="1" dirty="0">
              <a:solidFill>
                <a:srgbClr val="00206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40</a:t>
            </a:fld>
            <a:endParaRPr lang="en-IN"/>
          </a:p>
        </p:txBody>
      </p:sp>
    </p:spTree>
    <p:extLst>
      <p:ext uri="{BB962C8B-B14F-4D97-AF65-F5344CB8AC3E}">
        <p14:creationId xmlns:p14="http://schemas.microsoft.com/office/powerpoint/2010/main" xmlns="" val="48503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464496"/>
          </a:xfrm>
          <a:solidFill>
            <a:schemeClr val="accent5">
              <a:lumMod val="40000"/>
              <a:lumOff val="60000"/>
              <a:alpha val="70000"/>
            </a:schemeClr>
          </a:solidFill>
        </p:spPr>
        <p:txBody>
          <a:bodyPr>
            <a:noAutofit/>
          </a:bodyPr>
          <a:lstStyle/>
          <a:p>
            <a:pPr algn="just">
              <a:lnSpc>
                <a:spcPct val="150000"/>
              </a:lnSpc>
              <a:buFont typeface="Wingdings" pitchFamily="2" charset="2"/>
              <a:buChar char="Ø"/>
            </a:pPr>
            <a:r>
              <a:rPr lang="en-US" sz="2400" b="1" dirty="0" smtClean="0">
                <a:solidFill>
                  <a:srgbClr val="7030A0"/>
                </a:solidFill>
              </a:rPr>
              <a:t>Clinical </a:t>
            </a:r>
            <a:r>
              <a:rPr lang="en-US" sz="2400" b="1" dirty="0">
                <a:solidFill>
                  <a:srgbClr val="7030A0"/>
                </a:solidFill>
              </a:rPr>
              <a:t>features: </a:t>
            </a:r>
            <a:endParaRPr lang="en-US" sz="2400" b="1" dirty="0" smtClean="0"/>
          </a:p>
          <a:p>
            <a:pPr algn="just">
              <a:lnSpc>
                <a:spcPct val="150000"/>
              </a:lnSpc>
              <a:buFont typeface="Wingdings" pitchFamily="2" charset="2"/>
              <a:buChar char="Ø"/>
            </a:pPr>
            <a:r>
              <a:rPr lang="en-US" sz="2400" b="1" dirty="0" smtClean="0"/>
              <a:t> The </a:t>
            </a:r>
            <a:r>
              <a:rPr lang="en-US" sz="2400" b="1" dirty="0"/>
              <a:t>size of the gingival enlargement greatly exceeds that usually seen in association with comparable local </a:t>
            </a:r>
            <a:r>
              <a:rPr lang="en-US" sz="2400" b="1" dirty="0" smtClean="0"/>
              <a:t>factors</a:t>
            </a:r>
          </a:p>
          <a:p>
            <a:pPr algn="just">
              <a:lnSpc>
                <a:spcPct val="150000"/>
              </a:lnSpc>
              <a:buFont typeface="Wingdings" pitchFamily="2" charset="2"/>
              <a:buChar char="Ø"/>
            </a:pPr>
            <a:r>
              <a:rPr lang="en-US" sz="2400" b="1" dirty="0" smtClean="0"/>
              <a:t>Marginal </a:t>
            </a:r>
            <a:r>
              <a:rPr lang="en-US" sz="2400" b="1" dirty="0"/>
              <a:t>and interdental and is characterized by prominent </a:t>
            </a:r>
            <a:r>
              <a:rPr lang="en-US" sz="2400" b="1" dirty="0">
                <a:solidFill>
                  <a:srgbClr val="FF0000"/>
                </a:solidFill>
              </a:rPr>
              <a:t>bulbous interproximal </a:t>
            </a:r>
            <a:r>
              <a:rPr lang="en-US" sz="2400" b="1" dirty="0" smtClean="0">
                <a:solidFill>
                  <a:srgbClr val="FF0000"/>
                </a:solidFill>
              </a:rPr>
              <a:t>papillae</a:t>
            </a:r>
            <a:endParaRPr lang="en-US" sz="2400" b="1" dirty="0">
              <a:solidFill>
                <a:srgbClr val="FF0000"/>
              </a:solidFill>
            </a:endParaRPr>
          </a:p>
          <a:p>
            <a:pPr algn="just">
              <a:lnSpc>
                <a:spcPct val="150000"/>
              </a:lnSpc>
              <a:buFont typeface="Wingdings" pitchFamily="2" charset="2"/>
              <a:buChar char="Ø"/>
            </a:pPr>
            <a:r>
              <a:rPr lang="en-US" sz="2400" b="1" dirty="0" smtClean="0">
                <a:solidFill>
                  <a:srgbClr val="FF0000"/>
                </a:solidFill>
              </a:rPr>
              <a:t>Often, only the facial gingivae are enlarged</a:t>
            </a:r>
            <a:r>
              <a:rPr lang="en-US" sz="2400" b="1" dirty="0" smtClean="0"/>
              <a:t>, and the lingual surfaces are relatively unaltered</a:t>
            </a:r>
          </a:p>
          <a:p>
            <a:pPr algn="just">
              <a:lnSpc>
                <a:spcPct val="150000"/>
              </a:lnSpc>
              <a:buFont typeface="Wingdings" pitchFamily="2" charset="2"/>
              <a:buChar char="Ø"/>
            </a:pPr>
            <a:endParaRPr lang="en-US" sz="2400" b="1" dirty="0">
              <a:solidFill>
                <a:srgbClr val="002060"/>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41</a:t>
            </a:fld>
            <a:endParaRPr lang="en-IN"/>
          </a:p>
        </p:txBody>
      </p:sp>
    </p:spTree>
    <p:extLst>
      <p:ext uri="{BB962C8B-B14F-4D97-AF65-F5344CB8AC3E}">
        <p14:creationId xmlns:p14="http://schemas.microsoft.com/office/powerpoint/2010/main" xmlns="" val="3116686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F7502D-4500-4161-A94F-C02DC09608B1}" type="slidenum">
              <a:rPr lang="en-IN" smtClean="0"/>
              <a:pPr/>
              <a:t>42</a:t>
            </a:fld>
            <a:endParaRPr lang="en-IN"/>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72816"/>
            <a:ext cx="5877181" cy="3275806"/>
          </a:xfrm>
          <a:prstGeom prst="rect">
            <a:avLst/>
          </a:prstGeom>
          <a:noFill/>
          <a:ln w="5080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4783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a:solidFill>
            <a:schemeClr val="accent5">
              <a:lumMod val="40000"/>
              <a:lumOff val="60000"/>
              <a:alpha val="70000"/>
            </a:schemeClr>
          </a:solidFill>
        </p:spPr>
        <p:txBody>
          <a:bodyPr>
            <a:normAutofit fontScale="92500"/>
          </a:bodyPr>
          <a:lstStyle/>
          <a:p>
            <a:pPr algn="ctr">
              <a:lnSpc>
                <a:spcPct val="150000"/>
              </a:lnSpc>
              <a:buNone/>
            </a:pPr>
            <a:r>
              <a:rPr lang="en-IN" sz="2400" b="1" dirty="0" smtClean="0">
                <a:solidFill>
                  <a:srgbClr val="FF0000"/>
                </a:solidFill>
                <a:latin typeface="Algerian" pitchFamily="82" charset="0"/>
              </a:rPr>
              <a:t>Summary </a:t>
            </a:r>
            <a:endParaRPr lang="en-IN" sz="2400" b="1" dirty="0" smtClean="0"/>
          </a:p>
          <a:p>
            <a:pPr algn="just">
              <a:lnSpc>
                <a:spcPct val="150000"/>
              </a:lnSpc>
              <a:buFont typeface="Wingdings" pitchFamily="2" charset="2"/>
              <a:buChar char="Ø"/>
            </a:pPr>
            <a:r>
              <a:rPr lang="en-IN" sz="2400" b="1" dirty="0" smtClean="0"/>
              <a:t>GE is one of the commonly encountered entity in the clinic &amp; has various implications like niches for infection &amp; </a:t>
            </a:r>
            <a:r>
              <a:rPr lang="en-IN" sz="2400" b="1" dirty="0" err="1" smtClean="0"/>
              <a:t>esthetic</a:t>
            </a:r>
            <a:r>
              <a:rPr lang="en-IN" sz="2400" b="1" dirty="0" smtClean="0"/>
              <a:t> concern</a:t>
            </a:r>
          </a:p>
          <a:p>
            <a:pPr algn="just">
              <a:lnSpc>
                <a:spcPct val="150000"/>
              </a:lnSpc>
              <a:buFont typeface="Wingdings" pitchFamily="2" charset="2"/>
              <a:buChar char="Ø"/>
            </a:pPr>
            <a:r>
              <a:rPr lang="en-IN" sz="2400" b="1" dirty="0" smtClean="0"/>
              <a:t> Diagnosis of the exact nature of enlargement &amp; etiologic factor plays a critical role in elimination of exaggerated lesions</a:t>
            </a:r>
          </a:p>
        </p:txBody>
      </p:sp>
      <p:sp>
        <p:nvSpPr>
          <p:cNvPr id="4" name="Slide Number Placeholder 3"/>
          <p:cNvSpPr>
            <a:spLocks noGrp="1"/>
          </p:cNvSpPr>
          <p:nvPr>
            <p:ph type="sldNum" sz="quarter" idx="12"/>
          </p:nvPr>
        </p:nvSpPr>
        <p:spPr/>
        <p:txBody>
          <a:bodyPr/>
          <a:lstStyle/>
          <a:p>
            <a:fld id="{1FF7502D-4500-4161-A94F-C02DC09608B1}" type="slidenum">
              <a:rPr lang="en-IN" smtClean="0"/>
              <a:pPr/>
              <a:t>43</a:t>
            </a:fld>
            <a:endParaRPr lang="en-IN"/>
          </a:p>
        </p:txBody>
      </p:sp>
    </p:spTree>
    <p:extLst>
      <p:ext uri="{BB962C8B-B14F-4D97-AF65-F5344CB8AC3E}">
        <p14:creationId xmlns:p14="http://schemas.microsoft.com/office/powerpoint/2010/main" xmlns="" val="2697476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sz="3200" dirty="0" smtClean="0">
                <a:latin typeface="Times New Roman" pitchFamily="18" charset="0"/>
                <a:cs typeface="Times New Roman" pitchFamily="18" charset="0"/>
              </a:rPr>
              <a:t>REFERENCE</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2400" dirty="0" smtClean="0">
                <a:solidFill>
                  <a:schemeClr val="tx1"/>
                </a:solidFill>
              </a:rPr>
              <a:t>Newman MG, Takei HH, </a:t>
            </a:r>
            <a:r>
              <a:rPr lang="en-US" sz="2400" dirty="0" err="1" smtClean="0">
                <a:solidFill>
                  <a:schemeClr val="tx1"/>
                </a:solidFill>
              </a:rPr>
              <a:t>Klokkevold</a:t>
            </a:r>
            <a:r>
              <a:rPr lang="en-US" sz="2400" dirty="0" smtClean="0">
                <a:solidFill>
                  <a:schemeClr val="tx1"/>
                </a:solidFill>
              </a:rPr>
              <a:t> PR, Carranza FA. Carranza’s clinical </a:t>
            </a:r>
            <a:r>
              <a:rPr lang="en-US" sz="2400" dirty="0" err="1" smtClean="0">
                <a:solidFill>
                  <a:schemeClr val="tx1"/>
                </a:solidFill>
              </a:rPr>
              <a:t>periodontology</a:t>
            </a:r>
            <a:r>
              <a:rPr lang="en-US" sz="2400" dirty="0" smtClean="0">
                <a:solidFill>
                  <a:schemeClr val="tx1"/>
                </a:solidFill>
              </a:rPr>
              <a:t>, 10th ed. Saunders Elsevier; 2007.</a:t>
            </a:r>
          </a:p>
          <a:p>
            <a:pPr algn="just"/>
            <a:r>
              <a:rPr lang="en-US" sz="2400" dirty="0" err="1" smtClean="0">
                <a:solidFill>
                  <a:schemeClr val="tx1"/>
                </a:solidFill>
              </a:rPr>
              <a:t>Lindhe</a:t>
            </a:r>
            <a:r>
              <a:rPr lang="en-US" sz="2400" dirty="0" smtClean="0">
                <a:solidFill>
                  <a:schemeClr val="tx1"/>
                </a:solidFill>
              </a:rPr>
              <a:t> J, Lang NP and </a:t>
            </a:r>
            <a:r>
              <a:rPr lang="en-US" sz="2400" dirty="0" err="1" smtClean="0">
                <a:solidFill>
                  <a:schemeClr val="tx1"/>
                </a:solidFill>
              </a:rPr>
              <a:t>Karring</a:t>
            </a:r>
            <a:r>
              <a:rPr lang="en-US" sz="2400" dirty="0" smtClean="0">
                <a:solidFill>
                  <a:schemeClr val="tx1"/>
                </a:solidFill>
              </a:rPr>
              <a:t> T. Clinical </a:t>
            </a:r>
            <a:r>
              <a:rPr lang="en-US" sz="2400" dirty="0" err="1" smtClean="0">
                <a:solidFill>
                  <a:schemeClr val="tx1"/>
                </a:solidFill>
              </a:rPr>
              <a:t>Periodontology</a:t>
            </a:r>
            <a:r>
              <a:rPr lang="en-US" sz="2400" dirty="0" smtClean="0">
                <a:solidFill>
                  <a:schemeClr val="tx1"/>
                </a:solidFill>
              </a:rPr>
              <a:t> and Implant Dentistry. 6th ed. Oxford (UK): Blackwell Publishing Ltd.; 2015.</a:t>
            </a:r>
          </a:p>
          <a:p>
            <a:pPr algn="just"/>
            <a:r>
              <a:rPr lang="en-US" sz="2400" dirty="0" smtClean="0">
                <a:solidFill>
                  <a:schemeClr val="tx1"/>
                </a:solidFill>
              </a:rPr>
              <a:t>Newman MG, Takei HH, </a:t>
            </a:r>
            <a:r>
              <a:rPr lang="en-US" sz="2400" dirty="0" err="1" smtClean="0">
                <a:solidFill>
                  <a:schemeClr val="tx1"/>
                </a:solidFill>
              </a:rPr>
              <a:t>Klokkevold</a:t>
            </a:r>
            <a:r>
              <a:rPr lang="en-US" sz="2400" dirty="0" smtClean="0">
                <a:solidFill>
                  <a:schemeClr val="tx1"/>
                </a:solidFill>
              </a:rPr>
              <a:t> PR, Carranza FA. Carranza’s clinical </a:t>
            </a:r>
            <a:r>
              <a:rPr lang="en-US" sz="2400" dirty="0" err="1" smtClean="0">
                <a:solidFill>
                  <a:schemeClr val="tx1"/>
                </a:solidFill>
              </a:rPr>
              <a:t>periodontology</a:t>
            </a:r>
            <a:r>
              <a:rPr lang="en-US" sz="2400" dirty="0" smtClean="0">
                <a:solidFill>
                  <a:schemeClr val="tx1"/>
                </a:solidFill>
              </a:rPr>
              <a:t>, 13th ed. Saunders Elsevier; 2018.</a:t>
            </a:r>
          </a:p>
          <a:p>
            <a:pPr algn="just"/>
            <a:endParaRPr lang="en-US" sz="2400" dirty="0" smtClean="0">
              <a:solidFill>
                <a:schemeClr val="tx1"/>
              </a:solidFill>
            </a:endParaRPr>
          </a:p>
          <a:p>
            <a:endParaRPr lang="en-IN" sz="2400" dirty="0" smtClean="0">
              <a:solidFill>
                <a:schemeClr val="tx1"/>
              </a:solidFill>
            </a:endParaRPr>
          </a:p>
          <a:p>
            <a:pPr>
              <a:buNone/>
            </a:pPr>
            <a:endParaRPr lang="en-IN" sz="2400" i="1" dirty="0" smtClean="0">
              <a:solidFill>
                <a:schemeClr val="tx1"/>
              </a:solidFill>
            </a:endParaRPr>
          </a:p>
        </p:txBody>
      </p:sp>
      <p:sp>
        <p:nvSpPr>
          <p:cNvPr id="4" name="Slide Number Placeholder 3"/>
          <p:cNvSpPr>
            <a:spLocks noGrp="1"/>
          </p:cNvSpPr>
          <p:nvPr>
            <p:ph type="sldNum" sz="quarter" idx="12"/>
          </p:nvPr>
        </p:nvSpPr>
        <p:spPr/>
        <p:txBody>
          <a:bodyPr/>
          <a:lstStyle/>
          <a:p>
            <a:fld id="{1FF7502D-4500-4161-A94F-C02DC09608B1}" type="slidenum">
              <a:rPr lang="en-IN" smtClean="0"/>
              <a:pPr/>
              <a:t>44</a:t>
            </a:fld>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US" sz="6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r>
              <a:rPr lang="en-US" sz="66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THANK </a:t>
            </a:r>
            <a:r>
              <a:rPr lang="en-US" sz="6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YOU</a:t>
            </a:r>
            <a:r>
              <a:rPr lang="en-I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
            </a:r>
            <a:br>
              <a:rPr lang="en-I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br>
            <a:endParaRPr lang="en-IN" sz="6600" dirty="0">
              <a:latin typeface="Algerian" pitchFamily="82" charset="0"/>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7116" t="12573" r="15180" b="10911"/>
          <a:stretch/>
        </p:blipFill>
        <p:spPr>
          <a:xfrm>
            <a:off x="2000232" y="3394953"/>
            <a:ext cx="5447489" cy="3463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Slide Number Placeholder 3"/>
          <p:cNvSpPr>
            <a:spLocks noGrp="1"/>
          </p:cNvSpPr>
          <p:nvPr>
            <p:ph type="sldNum" sz="quarter" idx="12"/>
          </p:nvPr>
        </p:nvSpPr>
        <p:spPr/>
        <p:txBody>
          <a:bodyPr/>
          <a:lstStyle/>
          <a:p>
            <a:fld id="{1FF7502D-4500-4161-A94F-C02DC09608B1}" type="slidenum">
              <a:rPr lang="en-IN" smtClean="0"/>
              <a:pPr/>
              <a:t>45</a:t>
            </a:fld>
            <a:endParaRPr lang="en-IN"/>
          </a:p>
        </p:txBody>
      </p:sp>
    </p:spTree>
    <p:extLst>
      <p:ext uri="{BB962C8B-B14F-4D97-AF65-F5344CB8AC3E}">
        <p14:creationId xmlns:p14="http://schemas.microsoft.com/office/powerpoint/2010/main" xmlns="" val="306734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IN" b="1" dirty="0" smtClean="0">
                <a:solidFill>
                  <a:srgbClr val="7030A0"/>
                </a:solidFill>
              </a:rPr>
              <a:t>ANTICONVULSANTS</a:t>
            </a:r>
            <a:br>
              <a:rPr lang="en-IN" b="1" dirty="0" smtClean="0">
                <a:solidFill>
                  <a:srgbClr val="7030A0"/>
                </a:solidFill>
              </a:rPr>
            </a:br>
            <a:r>
              <a:rPr lang="en-IN" b="1" dirty="0" smtClean="0">
                <a:solidFill>
                  <a:srgbClr val="7030A0"/>
                </a:solidFill>
              </a:rPr>
              <a:t>(PHENYTOIN)</a:t>
            </a:r>
            <a:endParaRPr lang="en-IN" b="1" dirty="0">
              <a:solidFill>
                <a:srgbClr val="7030A0"/>
              </a:solidFill>
            </a:endParaRPr>
          </a:p>
        </p:txBody>
      </p:sp>
      <p:sp>
        <p:nvSpPr>
          <p:cNvPr id="3" name="Slide Number Placeholder 2"/>
          <p:cNvSpPr>
            <a:spLocks noGrp="1"/>
          </p:cNvSpPr>
          <p:nvPr>
            <p:ph type="sldNum" sz="quarter" idx="12"/>
          </p:nvPr>
        </p:nvSpPr>
        <p:spPr/>
        <p:txBody>
          <a:bodyPr/>
          <a:lstStyle/>
          <a:p>
            <a:fld id="{1FF7502D-4500-4161-A94F-C02DC09608B1}" type="slidenum">
              <a:rPr lang="en-IN" smtClean="0"/>
              <a:pPr/>
              <a:t>5</a:t>
            </a:fld>
            <a:endParaRPr lang="en-IN"/>
          </a:p>
        </p:txBody>
      </p:sp>
    </p:spTree>
    <p:extLst>
      <p:ext uri="{BB962C8B-B14F-4D97-AF65-F5344CB8AC3E}">
        <p14:creationId xmlns:p14="http://schemas.microsoft.com/office/powerpoint/2010/main" xmlns="" val="357025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120680"/>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a:t>The first drug induced gingival enlargements reported were those produced by phenytoin (</a:t>
            </a:r>
            <a:r>
              <a:rPr lang="en-US" sz="2400" b="1" dirty="0" err="1"/>
              <a:t>Dilantin</a:t>
            </a:r>
            <a:r>
              <a:rPr lang="en-US" sz="2400" b="1" dirty="0" smtClean="0"/>
              <a:t>).</a:t>
            </a:r>
            <a:endParaRPr lang="en-US" sz="2400" b="1" dirty="0">
              <a:solidFill>
                <a:srgbClr val="FF0000"/>
              </a:solidFill>
            </a:endParaRPr>
          </a:p>
          <a:p>
            <a:pPr algn="just">
              <a:lnSpc>
                <a:spcPct val="150000"/>
              </a:lnSpc>
              <a:buFont typeface="Wingdings" pitchFamily="2" charset="2"/>
              <a:buChar char="Ø"/>
            </a:pPr>
            <a:r>
              <a:rPr lang="en-US" sz="2400" b="1" dirty="0"/>
              <a:t>Dilantin is a </a:t>
            </a:r>
            <a:r>
              <a:rPr lang="en-US" sz="2400" b="1" dirty="0" err="1"/>
              <a:t>hydantoin</a:t>
            </a:r>
            <a:r>
              <a:rPr lang="en-US" sz="2400" b="1" dirty="0"/>
              <a:t> introduced by </a:t>
            </a:r>
            <a:r>
              <a:rPr lang="en-US" sz="2400" b="1" dirty="0">
                <a:solidFill>
                  <a:srgbClr val="FF0000"/>
                </a:solidFill>
              </a:rPr>
              <a:t>Merritt and Putnam </a:t>
            </a:r>
            <a:r>
              <a:rPr lang="en-US" sz="2400" b="1" dirty="0"/>
              <a:t>in </a:t>
            </a:r>
            <a:r>
              <a:rPr lang="en-US" sz="2400" b="1" dirty="0">
                <a:solidFill>
                  <a:srgbClr val="FF0000"/>
                </a:solidFill>
              </a:rPr>
              <a:t>1938</a:t>
            </a:r>
            <a:r>
              <a:rPr lang="en-US" sz="2400" b="1" dirty="0"/>
              <a:t> for the treatment of all forms of epilepsy except </a:t>
            </a:r>
            <a:r>
              <a:rPr lang="en-US" sz="2400" b="1" dirty="0" smtClean="0"/>
              <a:t>petit mal</a:t>
            </a:r>
          </a:p>
          <a:p>
            <a:pPr algn="just">
              <a:lnSpc>
                <a:spcPct val="150000"/>
              </a:lnSpc>
              <a:buFont typeface="Wingdings" pitchFamily="2" charset="2"/>
              <a:buChar char="Ø"/>
            </a:pPr>
            <a:r>
              <a:rPr lang="en-US" sz="2400" b="1" dirty="0" smtClean="0"/>
              <a:t>Other </a:t>
            </a:r>
            <a:r>
              <a:rPr lang="en-US" sz="2400" b="1" dirty="0" err="1"/>
              <a:t>hydantoins</a:t>
            </a:r>
            <a:r>
              <a:rPr lang="en-US" sz="2400" b="1" dirty="0"/>
              <a:t> known to induce gingival enlargements are </a:t>
            </a:r>
          </a:p>
          <a:p>
            <a:pPr marL="457200" lvl="1" indent="0" algn="just">
              <a:lnSpc>
                <a:spcPct val="150000"/>
              </a:lnSpc>
              <a:buNone/>
            </a:pPr>
            <a:r>
              <a:rPr lang="en-US" sz="2400" b="1" dirty="0" smtClean="0"/>
              <a:t>- </a:t>
            </a:r>
            <a:r>
              <a:rPr lang="en-US" sz="2400" b="1" dirty="0" err="1" smtClean="0"/>
              <a:t>Ethotoin</a:t>
            </a:r>
            <a:r>
              <a:rPr lang="en-US" sz="2400" b="1" dirty="0" smtClean="0"/>
              <a:t> </a:t>
            </a:r>
            <a:endParaRPr lang="en-US" sz="2400" b="1" dirty="0"/>
          </a:p>
          <a:p>
            <a:pPr marL="457200" lvl="1" indent="0" algn="just">
              <a:lnSpc>
                <a:spcPct val="150000"/>
              </a:lnSpc>
              <a:buNone/>
            </a:pPr>
            <a:r>
              <a:rPr lang="en-US" sz="2400" b="1" dirty="0" smtClean="0"/>
              <a:t>- </a:t>
            </a:r>
            <a:r>
              <a:rPr lang="en-US" sz="2400" b="1" dirty="0" err="1" smtClean="0"/>
              <a:t>Mephenytoin</a:t>
            </a:r>
            <a:endParaRPr lang="en-US" sz="2400" b="1" dirty="0"/>
          </a:p>
        </p:txBody>
      </p:sp>
      <p:sp>
        <p:nvSpPr>
          <p:cNvPr id="3" name="Slide Number Placeholder 2"/>
          <p:cNvSpPr>
            <a:spLocks noGrp="1"/>
          </p:cNvSpPr>
          <p:nvPr>
            <p:ph type="sldNum" sz="quarter" idx="12"/>
          </p:nvPr>
        </p:nvSpPr>
        <p:spPr/>
        <p:txBody>
          <a:bodyPr/>
          <a:lstStyle/>
          <a:p>
            <a:fld id="{1FF7502D-4500-4161-A94F-C02DC09608B1}" type="slidenum">
              <a:rPr lang="en-IN" smtClean="0"/>
              <a:pPr/>
              <a:t>6</a:t>
            </a:fld>
            <a:endParaRPr lang="en-IN"/>
          </a:p>
        </p:txBody>
      </p:sp>
    </p:spTree>
    <p:extLst>
      <p:ext uri="{BB962C8B-B14F-4D97-AF65-F5344CB8AC3E}">
        <p14:creationId xmlns:p14="http://schemas.microsoft.com/office/powerpoint/2010/main" xmlns="" val="217062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721499"/>
          </a:xfrm>
          <a:solidFill>
            <a:schemeClr val="accent5">
              <a:lumMod val="40000"/>
              <a:lumOff val="60000"/>
              <a:alpha val="70000"/>
            </a:schemeClr>
          </a:solidFill>
        </p:spPr>
        <p:txBody>
          <a:bodyPr>
            <a:normAutofit/>
          </a:bodyPr>
          <a:lstStyle/>
          <a:p>
            <a:pPr algn="just">
              <a:lnSpc>
                <a:spcPct val="150000"/>
              </a:lnSpc>
              <a:buFont typeface="Wingdings" pitchFamily="2" charset="2"/>
              <a:buChar char="Ø"/>
            </a:pPr>
            <a:r>
              <a:rPr lang="en-US" sz="2400" b="1" dirty="0" smtClean="0"/>
              <a:t>Other </a:t>
            </a:r>
            <a:r>
              <a:rPr lang="en-US" sz="2400" b="1" dirty="0"/>
              <a:t>anticonvulsants that have the same side effect are the </a:t>
            </a:r>
          </a:p>
          <a:p>
            <a:pPr marL="457200" lvl="1" indent="0" algn="just">
              <a:lnSpc>
                <a:spcPct val="150000"/>
              </a:lnSpc>
              <a:buNone/>
            </a:pPr>
            <a:r>
              <a:rPr lang="en-US" sz="2400" b="1" dirty="0" smtClean="0"/>
              <a:t>- </a:t>
            </a:r>
            <a:r>
              <a:rPr lang="en-US" sz="2400" b="1" dirty="0" err="1" smtClean="0"/>
              <a:t>Succinimides</a:t>
            </a:r>
            <a:endParaRPr lang="en-US" sz="2400" b="1" dirty="0"/>
          </a:p>
          <a:p>
            <a:pPr marL="457200" lvl="1" indent="0" algn="just">
              <a:lnSpc>
                <a:spcPct val="150000"/>
              </a:lnSpc>
              <a:buNone/>
            </a:pPr>
            <a:r>
              <a:rPr lang="en-US" sz="2400" b="1" dirty="0" smtClean="0"/>
              <a:t>- </a:t>
            </a:r>
            <a:r>
              <a:rPr lang="en-US" sz="2400" b="1" dirty="0" err="1"/>
              <a:t>M</a:t>
            </a:r>
            <a:r>
              <a:rPr lang="en-US" sz="2400" b="1" dirty="0" err="1" smtClean="0"/>
              <a:t>ethsuxinimide</a:t>
            </a:r>
            <a:r>
              <a:rPr lang="en-US" sz="2400" b="1" dirty="0" smtClean="0"/>
              <a:t> </a:t>
            </a:r>
            <a:endParaRPr lang="en-US" sz="2400" b="1" dirty="0"/>
          </a:p>
          <a:p>
            <a:pPr lvl="1" algn="just">
              <a:lnSpc>
                <a:spcPct val="150000"/>
              </a:lnSpc>
              <a:buFontTx/>
              <a:buChar char="-"/>
            </a:pPr>
            <a:r>
              <a:rPr lang="en-US" sz="2400" b="1" dirty="0" err="1" smtClean="0"/>
              <a:t>Valproic</a:t>
            </a:r>
            <a:r>
              <a:rPr lang="en-US" sz="2400" b="1" dirty="0" smtClean="0"/>
              <a:t> acid</a:t>
            </a:r>
          </a:p>
          <a:p>
            <a:pPr lvl="1" algn="just">
              <a:lnSpc>
                <a:spcPct val="150000"/>
              </a:lnSpc>
              <a:buFontTx/>
              <a:buChar char="-"/>
            </a:pPr>
            <a:r>
              <a:rPr lang="en-US" sz="2400" b="1" dirty="0" smtClean="0"/>
              <a:t>Carbamazepine </a:t>
            </a:r>
          </a:p>
          <a:p>
            <a:pPr algn="just">
              <a:lnSpc>
                <a:spcPct val="150000"/>
              </a:lnSpc>
              <a:buFont typeface="Wingdings" pitchFamily="2" charset="2"/>
              <a:buChar char="Ø"/>
            </a:pPr>
            <a:r>
              <a:rPr lang="en-US" sz="2400" b="1" dirty="0" smtClean="0"/>
              <a:t>Gingival </a:t>
            </a:r>
            <a:r>
              <a:rPr lang="en-US" sz="2400" b="1" dirty="0"/>
              <a:t>enlargement occurs in about 50% of patients receiving the </a:t>
            </a:r>
            <a:r>
              <a:rPr lang="en-US" sz="2400" b="1" dirty="0" smtClean="0"/>
              <a:t>drug although </a:t>
            </a:r>
            <a:r>
              <a:rPr lang="en-US" sz="2400" b="1" dirty="0"/>
              <a:t>some authors have reported incidences from 3% to 84.5%. </a:t>
            </a:r>
            <a:endParaRPr lang="en-US" sz="2400" b="1" dirty="0" smtClean="0"/>
          </a:p>
          <a:p>
            <a:pPr algn="just">
              <a:lnSpc>
                <a:spcPct val="150000"/>
              </a:lnSpc>
              <a:buFont typeface="Wingdings" pitchFamily="2" charset="2"/>
              <a:buChar char="Ø"/>
            </a:pPr>
            <a:r>
              <a:rPr lang="en-US" sz="2400" b="1" dirty="0" smtClean="0"/>
              <a:t>It occurs more often in younger patients</a:t>
            </a:r>
          </a:p>
        </p:txBody>
      </p:sp>
      <p:sp>
        <p:nvSpPr>
          <p:cNvPr id="3" name="Slide Number Placeholder 2"/>
          <p:cNvSpPr>
            <a:spLocks noGrp="1"/>
          </p:cNvSpPr>
          <p:nvPr>
            <p:ph type="sldNum" sz="quarter" idx="12"/>
          </p:nvPr>
        </p:nvSpPr>
        <p:spPr/>
        <p:txBody>
          <a:bodyPr/>
          <a:lstStyle/>
          <a:p>
            <a:fld id="{1FF7502D-4500-4161-A94F-C02DC09608B1}" type="slidenum">
              <a:rPr lang="en-IN" smtClean="0"/>
              <a:pPr/>
              <a:t>7</a:t>
            </a:fld>
            <a:endParaRPr lang="en-IN"/>
          </a:p>
        </p:txBody>
      </p:sp>
    </p:spTree>
    <p:extLst>
      <p:ext uri="{BB962C8B-B14F-4D97-AF65-F5344CB8AC3E}">
        <p14:creationId xmlns:p14="http://schemas.microsoft.com/office/powerpoint/2010/main" xmlns="" val="183595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solidFill>
            <a:schemeClr val="accent5">
              <a:lumMod val="40000"/>
              <a:lumOff val="60000"/>
              <a:alpha val="70000"/>
            </a:schemeClr>
          </a:solidFill>
        </p:spPr>
        <p:txBody>
          <a:bodyPr>
            <a:normAutofit/>
          </a:bodyPr>
          <a:lstStyle/>
          <a:p>
            <a:pPr algn="just">
              <a:lnSpc>
                <a:spcPct val="150000"/>
              </a:lnSpc>
            </a:pPr>
            <a:r>
              <a:rPr lang="en-IN" sz="2800" dirty="0" smtClean="0"/>
              <a:t>The pathogenesis of gingival enlargement induced by </a:t>
            </a:r>
            <a:r>
              <a:rPr lang="en-IN" sz="2800" dirty="0" err="1" smtClean="0"/>
              <a:t>phenytoin</a:t>
            </a:r>
            <a:r>
              <a:rPr lang="en-IN" sz="2800" dirty="0" smtClean="0"/>
              <a:t> is not known, but some evidence links it to </a:t>
            </a:r>
          </a:p>
          <a:p>
            <a:pPr lvl="1" algn="just">
              <a:lnSpc>
                <a:spcPct val="150000"/>
              </a:lnSpc>
            </a:pPr>
            <a:r>
              <a:rPr lang="en-IN" sz="2400" dirty="0" smtClean="0"/>
              <a:t>a direct effect on specific, genetically predetermined subpopulations of fibroblasts, </a:t>
            </a:r>
          </a:p>
          <a:p>
            <a:pPr lvl="1" algn="just">
              <a:lnSpc>
                <a:spcPct val="150000"/>
              </a:lnSpc>
            </a:pPr>
            <a:r>
              <a:rPr lang="en-IN" sz="2400" dirty="0" smtClean="0"/>
              <a:t>inactivation of </a:t>
            </a:r>
            <a:r>
              <a:rPr lang="en-IN" sz="2400" dirty="0" err="1" smtClean="0"/>
              <a:t>collagenase</a:t>
            </a:r>
            <a:r>
              <a:rPr lang="en-IN" sz="2400" dirty="0" smtClean="0"/>
              <a:t>, and </a:t>
            </a:r>
          </a:p>
          <a:p>
            <a:pPr lvl="1" algn="just">
              <a:lnSpc>
                <a:spcPct val="150000"/>
              </a:lnSpc>
            </a:pPr>
            <a:r>
              <a:rPr lang="en-IN" sz="2400" dirty="0" smtClean="0"/>
              <a:t>plaque-induced inflammation </a:t>
            </a:r>
            <a:endParaRPr lang="en-IN" sz="2400" dirty="0"/>
          </a:p>
        </p:txBody>
      </p:sp>
      <p:sp>
        <p:nvSpPr>
          <p:cNvPr id="4" name="Slide Number Placeholder 3"/>
          <p:cNvSpPr>
            <a:spLocks noGrp="1"/>
          </p:cNvSpPr>
          <p:nvPr>
            <p:ph type="sldNum" sz="quarter" idx="12"/>
          </p:nvPr>
        </p:nvSpPr>
        <p:spPr/>
        <p:txBody>
          <a:bodyPr/>
          <a:lstStyle/>
          <a:p>
            <a:fld id="{1FF7502D-4500-4161-A94F-C02DC09608B1}"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1FF7502D-4500-4161-A94F-C02DC09608B1}" type="slidenum">
              <a:rPr lang="en-IN" smtClean="0"/>
              <a:pPr/>
              <a:t>9</a:t>
            </a:fld>
            <a:endParaRPr lang="en-IN"/>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4397" y="372243"/>
            <a:ext cx="7390011" cy="6153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817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6102</TotalTime>
  <Words>1298</Words>
  <Application>Microsoft Office PowerPoint</Application>
  <PresentationFormat>On-screen Show (4:3)</PresentationFormat>
  <Paragraphs>216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GINGIVAL ENLARGEMENT</vt:lpstr>
      <vt:lpstr>SPECIFIC LEARNING OBJECTIVES</vt:lpstr>
      <vt:lpstr>CONTENT</vt:lpstr>
      <vt:lpstr>Slide 4</vt:lpstr>
      <vt:lpstr>ANTICONVULSANTS (PHENYTOIN)</vt:lpstr>
      <vt:lpstr>Slide 6</vt:lpstr>
      <vt:lpstr>Slide 7</vt:lpstr>
      <vt:lpstr>Slide 8</vt:lpstr>
      <vt:lpstr>Slide 9</vt:lpstr>
      <vt:lpstr>IMMUNOSUPPRESSANT (CYCLOSPORIN)</vt:lpstr>
      <vt:lpstr>Slide 11</vt:lpstr>
      <vt:lpstr>Slide 12</vt:lpstr>
      <vt:lpstr>Slide 13</vt:lpstr>
      <vt:lpstr>CALCIUM CHANNEL BLOCKERS</vt:lpstr>
      <vt:lpstr>Slide 15</vt:lpstr>
      <vt:lpstr>Slide 16</vt:lpstr>
      <vt:lpstr>Slide 17</vt:lpstr>
      <vt:lpstr>IDIOPATHIC GINGIVAL ENLARGEMENT</vt:lpstr>
      <vt:lpstr>Slide 19</vt:lpstr>
      <vt:lpstr>Slide 20</vt:lpstr>
      <vt:lpstr>Slide 21</vt:lpstr>
      <vt:lpstr>Slide 22</vt:lpstr>
      <vt:lpstr>Slide 23</vt:lpstr>
      <vt:lpstr>ENLARGEMENT ASSOCIATED WITH SYSTEMIC DISEASES OR CONDITIONS</vt:lpstr>
      <vt:lpstr>Slide 25</vt:lpstr>
      <vt:lpstr>Slide 26</vt:lpstr>
      <vt:lpstr>CONDITIONED ENLARGEMENTS</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REFERENCE</vt:lpstr>
      <vt:lpstr>     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GINGIVAL ENLARGEMENT</dc:title>
  <dc:creator>vikas diwan</dc:creator>
  <cp:lastModifiedBy>dell</cp:lastModifiedBy>
  <cp:revision>435</cp:revision>
  <dcterms:created xsi:type="dcterms:W3CDTF">2014-11-10T04:07:38Z</dcterms:created>
  <dcterms:modified xsi:type="dcterms:W3CDTF">2023-02-16T09:37:57Z</dcterms:modified>
</cp:coreProperties>
</file>